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5" r:id="rId5"/>
    <p:sldId id="264" r:id="rId6"/>
    <p:sldId id="257" r:id="rId7"/>
    <p:sldId id="261" r:id="rId8"/>
    <p:sldId id="258" r:id="rId9"/>
    <p:sldId id="268" r:id="rId10"/>
    <p:sldId id="270" r:id="rId11"/>
    <p:sldId id="266" r:id="rId12"/>
    <p:sldId id="260" r:id="rId13"/>
    <p:sldId id="271" r:id="rId14"/>
    <p:sldId id="272" r:id="rId15"/>
    <p:sldId id="273" r:id="rId16"/>
    <p:sldId id="256" r:id="rId17"/>
    <p:sldId id="259" r:id="rId18"/>
    <p:sldId id="276" r:id="rId19"/>
    <p:sldId id="275" r:id="rId20"/>
    <p:sldId id="278" r:id="rId21"/>
    <p:sldId id="279" r:id="rId22"/>
    <p:sldId id="280" r:id="rId23"/>
    <p:sldId id="277" r:id="rId24"/>
    <p:sldId id="282"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3B"/>
    <a:srgbClr val="077B3B"/>
    <a:srgbClr val="00A651"/>
    <a:srgbClr val="079418"/>
    <a:srgbClr val="004A24"/>
    <a:srgbClr val="00A44E"/>
    <a:srgbClr val="74C427"/>
    <a:srgbClr val="8AC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p:restoredTop sz="96327"/>
  </p:normalViewPr>
  <p:slideViewPr>
    <p:cSldViewPr snapToGrid="0" snapToObjects="1">
      <p:cViewPr varScale="1">
        <p:scale>
          <a:sx n="123" d="100"/>
          <a:sy n="123" d="100"/>
        </p:scale>
        <p:origin x="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DB274-ECD9-6844-9790-21A98E226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71F342-481B-6046-AC35-EAEC748157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B2C935-632D-5245-A926-94951C6CF1AC}"/>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5" name="Footer Placeholder 4">
            <a:extLst>
              <a:ext uri="{FF2B5EF4-FFF2-40B4-BE49-F238E27FC236}">
                <a16:creationId xmlns:a16="http://schemas.microsoft.com/office/drawing/2014/main" id="{DEFE5520-4DEB-FD4B-9F22-EB7C51525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256D7-680F-CB4B-B10E-1D6FFA76A373}"/>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35365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FA28-CC45-F14D-ADC5-88A589FABF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1DB90E-8EE2-7442-BE25-64F438EED9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0B67D-8C42-0146-A757-97FBF60C0D1E}"/>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5" name="Footer Placeholder 4">
            <a:extLst>
              <a:ext uri="{FF2B5EF4-FFF2-40B4-BE49-F238E27FC236}">
                <a16:creationId xmlns:a16="http://schemas.microsoft.com/office/drawing/2014/main" id="{D18E126A-6778-D041-A7E0-9E73492BF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0A5F1-74BE-7F4C-BAE9-5E0A21738CEA}"/>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277697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30DE2-B4E8-9542-A63A-021B233376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5F23E2-9DA6-7745-8D21-1B6369356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D683C-E1FF-4F43-8D98-C271E6D7395A}"/>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5" name="Footer Placeholder 4">
            <a:extLst>
              <a:ext uri="{FF2B5EF4-FFF2-40B4-BE49-F238E27FC236}">
                <a16:creationId xmlns:a16="http://schemas.microsoft.com/office/drawing/2014/main" id="{F640DC9B-8287-2E43-BFC8-208D4D3CB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2AD24-758C-044A-BF6A-2B1330BB7B59}"/>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40240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C353-9FBE-5141-8529-377FCB0DA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D30843-08AB-CC45-97F8-99A8E27BA1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64518-F3DB-A744-B69B-BF882A572A17}"/>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5" name="Footer Placeholder 4">
            <a:extLst>
              <a:ext uri="{FF2B5EF4-FFF2-40B4-BE49-F238E27FC236}">
                <a16:creationId xmlns:a16="http://schemas.microsoft.com/office/drawing/2014/main" id="{0DFA3B07-70E9-4A47-97A0-383E69C07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EBA83-4E92-6144-A2C2-531FEF5981F2}"/>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27163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F050-A008-D041-8679-9B7B4AD0D0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D1FC5-B68F-274C-BB41-EE6FC34654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407DBC-D1BC-924F-AB42-F07F6E6CFC79}"/>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5" name="Footer Placeholder 4">
            <a:extLst>
              <a:ext uri="{FF2B5EF4-FFF2-40B4-BE49-F238E27FC236}">
                <a16:creationId xmlns:a16="http://schemas.microsoft.com/office/drawing/2014/main" id="{29F9AC5E-374F-1045-8258-855EA19F1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5D3C0-ECB7-4049-B237-A50B432E0FED}"/>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75923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6DFC-FC76-AA41-A84C-F496755B56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D9D3A-21F0-4E40-8FC1-D9528CD43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B1EB2C-1ECD-F74F-82EE-AE5338B30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DE6951-1B67-AD49-8D4D-58FF99B60470}"/>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6" name="Footer Placeholder 5">
            <a:extLst>
              <a:ext uri="{FF2B5EF4-FFF2-40B4-BE49-F238E27FC236}">
                <a16:creationId xmlns:a16="http://schemas.microsoft.com/office/drawing/2014/main" id="{3563D3E7-3115-F249-8615-5BB380A36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38C44-679D-054B-A50A-A5F49A6CCFA6}"/>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222061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8597-00D1-9C45-A992-045A3BCF3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D7F22F-BAD6-CA47-956E-3FEB21FD8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811C0-F7D6-D04A-8F95-C9184FC8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68642-809B-9844-B0DC-46C9DDE0D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D80E5-D2D5-4947-934C-B181284E3B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3D0AF-54FC-304C-8CDD-8D6A25A1A156}"/>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8" name="Footer Placeholder 7">
            <a:extLst>
              <a:ext uri="{FF2B5EF4-FFF2-40B4-BE49-F238E27FC236}">
                <a16:creationId xmlns:a16="http://schemas.microsoft.com/office/drawing/2014/main" id="{FF9F3680-FC12-0948-B162-CF43770055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F586D9-BFB2-DB4B-B83A-08B319119852}"/>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298040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6FD0-4A21-B64D-8605-6DFE78A653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4D0E3-11DA-8245-88F0-87AC3D4CDA79}"/>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4" name="Footer Placeholder 3">
            <a:extLst>
              <a:ext uri="{FF2B5EF4-FFF2-40B4-BE49-F238E27FC236}">
                <a16:creationId xmlns:a16="http://schemas.microsoft.com/office/drawing/2014/main" id="{E7F587B2-78B8-D540-ADCF-B3B99F7E52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2A16A-DDA8-124B-9300-37B5CE13AC1C}"/>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12410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55749-D3F6-5B40-B60A-AD6835E75C79}"/>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3" name="Footer Placeholder 2">
            <a:extLst>
              <a:ext uri="{FF2B5EF4-FFF2-40B4-BE49-F238E27FC236}">
                <a16:creationId xmlns:a16="http://schemas.microsoft.com/office/drawing/2014/main" id="{74328217-89D3-A345-901C-432A3E87E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D66D9-C338-AE44-BBDD-60CB783A1D72}"/>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358464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F945-51BE-8E41-A001-8556328E0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31D16-F809-694B-8A56-EE18EDD3D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6FB139-7CE6-4D46-9C0F-158A6D60C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B1C3C-1F82-DD4C-AC61-765315FA2AEC}"/>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6" name="Footer Placeholder 5">
            <a:extLst>
              <a:ext uri="{FF2B5EF4-FFF2-40B4-BE49-F238E27FC236}">
                <a16:creationId xmlns:a16="http://schemas.microsoft.com/office/drawing/2014/main" id="{E3865035-F317-3C4F-BE6B-DBA53E9FF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CEF8A-E308-904B-8554-2B093BAF3C44}"/>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387090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AD82-5A17-3442-A391-EAC94984A3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51955-18A8-AC41-94B9-B2603FDF8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884506-8CF4-5B4E-B0B3-3B52DDCB0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8C3ED-FF8B-274F-9D47-0425A93E8797}"/>
              </a:ext>
            </a:extLst>
          </p:cNvPr>
          <p:cNvSpPr>
            <a:spLocks noGrp="1"/>
          </p:cNvSpPr>
          <p:nvPr>
            <p:ph type="dt" sz="half" idx="10"/>
          </p:nvPr>
        </p:nvSpPr>
        <p:spPr/>
        <p:txBody>
          <a:bodyPr/>
          <a:lstStyle/>
          <a:p>
            <a:fld id="{D94437B5-304B-BE47-83D9-45E6179C1F45}" type="datetimeFigureOut">
              <a:rPr lang="en-US" smtClean="0"/>
              <a:t>8/4/25</a:t>
            </a:fld>
            <a:endParaRPr lang="en-US"/>
          </a:p>
        </p:txBody>
      </p:sp>
      <p:sp>
        <p:nvSpPr>
          <p:cNvPr id="6" name="Footer Placeholder 5">
            <a:extLst>
              <a:ext uri="{FF2B5EF4-FFF2-40B4-BE49-F238E27FC236}">
                <a16:creationId xmlns:a16="http://schemas.microsoft.com/office/drawing/2014/main" id="{5CF9DCA7-07CA-7B42-989B-53A2AA265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F7C12-4324-B949-8183-E9B72EA48744}"/>
              </a:ext>
            </a:extLst>
          </p:cNvPr>
          <p:cNvSpPr>
            <a:spLocks noGrp="1"/>
          </p:cNvSpPr>
          <p:nvPr>
            <p:ph type="sldNum" sz="quarter" idx="12"/>
          </p:nvPr>
        </p:nvSpPr>
        <p:spPr/>
        <p:txBody>
          <a:bodyPr/>
          <a:lstStyle/>
          <a:p>
            <a:fld id="{F860F34E-4A79-A240-AEA8-3E29BB228B1B}" type="slidenum">
              <a:rPr lang="en-US" smtClean="0"/>
              <a:t>‹#›</a:t>
            </a:fld>
            <a:endParaRPr lang="en-US"/>
          </a:p>
        </p:txBody>
      </p:sp>
    </p:spTree>
    <p:extLst>
      <p:ext uri="{BB962C8B-B14F-4D97-AF65-F5344CB8AC3E}">
        <p14:creationId xmlns:p14="http://schemas.microsoft.com/office/powerpoint/2010/main" val="128194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732FA-7F9B-6447-A218-D2AAD07F0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BFB8C-7133-5948-A11E-0C2B393FA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8C691-56B7-4549-B5F1-C735DF3E2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437B5-304B-BE47-83D9-45E6179C1F45}" type="datetimeFigureOut">
              <a:rPr lang="en-US" smtClean="0"/>
              <a:t>8/4/25</a:t>
            </a:fld>
            <a:endParaRPr lang="en-US"/>
          </a:p>
        </p:txBody>
      </p:sp>
      <p:sp>
        <p:nvSpPr>
          <p:cNvPr id="5" name="Footer Placeholder 4">
            <a:extLst>
              <a:ext uri="{FF2B5EF4-FFF2-40B4-BE49-F238E27FC236}">
                <a16:creationId xmlns:a16="http://schemas.microsoft.com/office/drawing/2014/main" id="{340FC477-BFEF-6A40-8A64-F22652C6F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B950F-F683-5649-A761-C180536A3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0F34E-4A79-A240-AEA8-3E29BB228B1B}" type="slidenum">
              <a:rPr lang="en-US" smtClean="0"/>
              <a:t>‹#›</a:t>
            </a:fld>
            <a:endParaRPr lang="en-US"/>
          </a:p>
        </p:txBody>
      </p:sp>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atalog.unt.edu/" TargetMode="External"/><Relationship Id="rId7" Type="http://schemas.openxmlformats.org/officeDocument/2006/relationships/hyperlink" Target="http://music.unt.edu/resources"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tgs.unt.edu/" TargetMode="External"/><Relationship Id="rId5" Type="http://schemas.openxmlformats.org/officeDocument/2006/relationships/hyperlink" Target="http://canvas.unt.edu/" TargetMode="External"/><Relationship Id="rId4" Type="http://schemas.openxmlformats.org/officeDocument/2006/relationships/hyperlink" Target="http://registrar.unt.ed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mailto:music.grad@unt.edu"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uides.library.unt.edu/SCCopyright/fairuse"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vpaa.unt.edu/ss/integrity/faq-studen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usic.unt.edu/graduate-studies/faq.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music.unt.edu/graduate-studies"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642242-CF79-3DE3-24F4-D50A64DDE2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A6208D-659C-D158-D0FA-8D2D69268923}"/>
              </a:ext>
            </a:extLst>
          </p:cNvPr>
          <p:cNvSpPr>
            <a:spLocks noGrp="1"/>
          </p:cNvSpPr>
          <p:nvPr>
            <p:ph type="subTitle" idx="1"/>
          </p:nvPr>
        </p:nvSpPr>
        <p:spPr>
          <a:xfrm>
            <a:off x="3571187" y="4470657"/>
            <a:ext cx="5049625" cy="1169809"/>
          </a:xfrm>
        </p:spPr>
        <p:txBody>
          <a:bodyPr>
            <a:normAutofit/>
          </a:bodyPr>
          <a:lstStyle/>
          <a:p>
            <a:pPr>
              <a:spcBef>
                <a:spcPts val="1600"/>
              </a:spcBef>
            </a:pPr>
            <a:r>
              <a:rPr lang="en-US" sz="2800" dirty="0"/>
              <a:t>UNT College of Music Graduate Orientation</a:t>
            </a:r>
            <a:endParaRPr lang="en-US" sz="2800" b="1" dirty="0"/>
          </a:p>
          <a:p>
            <a:pPr>
              <a:spcBef>
                <a:spcPts val="0"/>
              </a:spcBef>
            </a:pPr>
            <a:r>
              <a:rPr lang="en-US" sz="1600" dirty="0"/>
              <a:t>Fall 2025</a:t>
            </a:r>
          </a:p>
        </p:txBody>
      </p:sp>
    </p:spTree>
    <p:extLst>
      <p:ext uri="{BB962C8B-B14F-4D97-AF65-F5344CB8AC3E}">
        <p14:creationId xmlns:p14="http://schemas.microsoft.com/office/powerpoint/2010/main" val="207381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A8A73E7-9518-1A9C-2F74-CB108BB5A373}"/>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08A3316-1687-5FA2-AD2F-FFE0C4FAFF4D}"/>
              </a:ext>
            </a:extLst>
          </p:cNvPr>
          <p:cNvCxnSpPr>
            <a:cxnSpLocks/>
          </p:cNvCxnSpPr>
          <p:nvPr/>
        </p:nvCxnSpPr>
        <p:spPr>
          <a:xfrm>
            <a:off x="5559505" y="-200967"/>
            <a:ext cx="0" cy="71443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112C9BF-A75D-FC85-EDDA-E49604F7CFE9}"/>
              </a:ext>
            </a:extLst>
          </p:cNvPr>
          <p:cNvPicPr>
            <a:picLocks noChangeAspect="1"/>
          </p:cNvPicPr>
          <p:nvPr/>
        </p:nvPicPr>
        <p:blipFill rotWithShape="1">
          <a:blip r:embed="rId3"/>
          <a:srcRect b="4566"/>
          <a:stretch>
            <a:fillRect/>
          </a:stretch>
        </p:blipFill>
        <p:spPr>
          <a:xfrm>
            <a:off x="20096" y="-29931"/>
            <a:ext cx="5539408" cy="6887932"/>
          </a:xfrm>
          <a:prstGeom prst="rect">
            <a:avLst/>
          </a:prstGeom>
        </p:spPr>
      </p:pic>
      <p:sp>
        <p:nvSpPr>
          <p:cNvPr id="3" name="Content Placeholder 2">
            <a:extLst>
              <a:ext uri="{FF2B5EF4-FFF2-40B4-BE49-F238E27FC236}">
                <a16:creationId xmlns:a16="http://schemas.microsoft.com/office/drawing/2014/main" id="{B8DAA541-BAE4-5962-F966-4D47F94E116D}"/>
              </a:ext>
            </a:extLst>
          </p:cNvPr>
          <p:cNvSpPr>
            <a:spLocks noGrp="1"/>
          </p:cNvSpPr>
          <p:nvPr>
            <p:ph idx="1"/>
          </p:nvPr>
        </p:nvSpPr>
        <p:spPr>
          <a:xfrm>
            <a:off x="5999866" y="1603460"/>
            <a:ext cx="4988810" cy="673361"/>
          </a:xfrm>
        </p:spPr>
        <p:txBody>
          <a:bodyPr>
            <a:normAutofit/>
          </a:bodyPr>
          <a:lstStyle/>
          <a:p>
            <a:pPr marL="0" indent="0">
              <a:lnSpc>
                <a:spcPct val="100000"/>
              </a:lnSpc>
              <a:spcBef>
                <a:spcPts val="2800"/>
              </a:spcBef>
              <a:buNone/>
            </a:pPr>
            <a:r>
              <a:rPr lang="en-US" sz="2400" dirty="0"/>
              <a:t>Major Field Section </a:t>
            </a:r>
            <a:endParaRPr lang="en-US" sz="2400" dirty="0">
              <a:solidFill>
                <a:schemeClr val="bg1"/>
              </a:solidFill>
            </a:endParaRPr>
          </a:p>
        </p:txBody>
      </p:sp>
      <p:sp>
        <p:nvSpPr>
          <p:cNvPr id="8" name="Content Placeholder 2">
            <a:extLst>
              <a:ext uri="{FF2B5EF4-FFF2-40B4-BE49-F238E27FC236}">
                <a16:creationId xmlns:a16="http://schemas.microsoft.com/office/drawing/2014/main" id="{E5FFEB3A-7D05-8959-3BAB-58AFFE57208C}"/>
              </a:ext>
            </a:extLst>
          </p:cNvPr>
          <p:cNvSpPr txBox="1">
            <a:spLocks/>
          </p:cNvSpPr>
          <p:nvPr/>
        </p:nvSpPr>
        <p:spPr>
          <a:xfrm>
            <a:off x="5999866" y="4923084"/>
            <a:ext cx="4988810" cy="72681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400" dirty="0"/>
              <a:t>Related Field/Dissertation Hours Section</a:t>
            </a:r>
          </a:p>
        </p:txBody>
      </p:sp>
      <p:sp>
        <p:nvSpPr>
          <p:cNvPr id="9" name="Content Placeholder 2">
            <a:extLst>
              <a:ext uri="{FF2B5EF4-FFF2-40B4-BE49-F238E27FC236}">
                <a16:creationId xmlns:a16="http://schemas.microsoft.com/office/drawing/2014/main" id="{7F48976D-B379-7DFB-DA50-D310A8508DDC}"/>
              </a:ext>
            </a:extLst>
          </p:cNvPr>
          <p:cNvSpPr txBox="1">
            <a:spLocks/>
          </p:cNvSpPr>
          <p:nvPr/>
        </p:nvSpPr>
        <p:spPr>
          <a:xfrm>
            <a:off x="5999866" y="3201701"/>
            <a:ext cx="4988810" cy="54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400" dirty="0"/>
              <a:t>MUMH/MUTH/Elective Section</a:t>
            </a:r>
            <a:endParaRPr lang="en-US" sz="2400" dirty="0">
              <a:solidFill>
                <a:schemeClr val="bg1"/>
              </a:solidFill>
            </a:endParaRPr>
          </a:p>
        </p:txBody>
      </p:sp>
      <p:sp>
        <p:nvSpPr>
          <p:cNvPr id="10" name="Oval 9">
            <a:extLst>
              <a:ext uri="{FF2B5EF4-FFF2-40B4-BE49-F238E27FC236}">
                <a16:creationId xmlns:a16="http://schemas.microsoft.com/office/drawing/2014/main" id="{143AAF33-0E16-13A5-FE26-FDE3245EF78A}"/>
              </a:ext>
            </a:extLst>
          </p:cNvPr>
          <p:cNvSpPr/>
          <p:nvPr/>
        </p:nvSpPr>
        <p:spPr>
          <a:xfrm>
            <a:off x="5182285" y="145587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1" name="Oval 10">
            <a:extLst>
              <a:ext uri="{FF2B5EF4-FFF2-40B4-BE49-F238E27FC236}">
                <a16:creationId xmlns:a16="http://schemas.microsoft.com/office/drawing/2014/main" id="{07D74E7D-7C17-EB6C-A549-299DB4F8CD0B}"/>
              </a:ext>
            </a:extLst>
          </p:cNvPr>
          <p:cNvSpPr/>
          <p:nvPr/>
        </p:nvSpPr>
        <p:spPr>
          <a:xfrm>
            <a:off x="5182284" y="3092620"/>
            <a:ext cx="742277" cy="742277"/>
          </a:xfrm>
          <a:prstGeom prst="ellipse">
            <a:avLst/>
          </a:prstGeom>
          <a:solidFill>
            <a:srgbClr val="00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2" name="Oval 11">
            <a:extLst>
              <a:ext uri="{FF2B5EF4-FFF2-40B4-BE49-F238E27FC236}">
                <a16:creationId xmlns:a16="http://schemas.microsoft.com/office/drawing/2014/main" id="{4F828933-29D5-41A1-49C1-25E8DBF09ACF}"/>
              </a:ext>
            </a:extLst>
          </p:cNvPr>
          <p:cNvSpPr/>
          <p:nvPr/>
        </p:nvSpPr>
        <p:spPr>
          <a:xfrm>
            <a:off x="5182283" y="4758609"/>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5" name="Content Placeholder 2">
            <a:extLst>
              <a:ext uri="{FF2B5EF4-FFF2-40B4-BE49-F238E27FC236}">
                <a16:creationId xmlns:a16="http://schemas.microsoft.com/office/drawing/2014/main" id="{159D8EDE-6D2E-5F5A-B4BB-0B88F13673F1}"/>
              </a:ext>
            </a:extLst>
          </p:cNvPr>
          <p:cNvSpPr txBox="1">
            <a:spLocks/>
          </p:cNvSpPr>
          <p:nvPr/>
        </p:nvSpPr>
        <p:spPr>
          <a:xfrm>
            <a:off x="6652593" y="781378"/>
            <a:ext cx="4842721" cy="6733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b="1" dirty="0"/>
              <a:t>Example of Degree Plan (back)</a:t>
            </a:r>
            <a:endParaRPr lang="en-US" b="1" dirty="0">
              <a:solidFill>
                <a:schemeClr val="bg1"/>
              </a:solidFill>
            </a:endParaRPr>
          </a:p>
        </p:txBody>
      </p:sp>
      <p:cxnSp>
        <p:nvCxnSpPr>
          <p:cNvPr id="7" name="Straight Connector 6">
            <a:extLst>
              <a:ext uri="{FF2B5EF4-FFF2-40B4-BE49-F238E27FC236}">
                <a16:creationId xmlns:a16="http://schemas.microsoft.com/office/drawing/2014/main" id="{9D128FD2-82BF-8DED-940D-78FDC7EEAD8E}"/>
              </a:ext>
            </a:extLst>
          </p:cNvPr>
          <p:cNvCxnSpPr>
            <a:cxnSpLocks/>
          </p:cNvCxnSpPr>
          <p:nvPr/>
        </p:nvCxnSpPr>
        <p:spPr>
          <a:xfrm>
            <a:off x="5999866" y="1454739"/>
            <a:ext cx="58561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C23631-42C2-CB04-45C9-8552AE13C2D5}"/>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C9A6BDB-B72C-EBFE-677B-6959EE04ED7F}"/>
              </a:ext>
            </a:extLst>
          </p:cNvPr>
          <p:cNvCxnSpPr>
            <a:cxnSpLocks/>
          </p:cNvCxnSpPr>
          <p:nvPr/>
        </p:nvCxnSpPr>
        <p:spPr>
          <a:xfrm>
            <a:off x="5559505" y="-200967"/>
            <a:ext cx="0" cy="71443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form with text and a list of letters&#10;&#10;AI-generated content may be incorrect.">
            <a:extLst>
              <a:ext uri="{FF2B5EF4-FFF2-40B4-BE49-F238E27FC236}">
                <a16:creationId xmlns:a16="http://schemas.microsoft.com/office/drawing/2014/main" id="{217C3215-6A5A-FEDF-D03E-2D847B1BB996}"/>
              </a:ext>
            </a:extLst>
          </p:cNvPr>
          <p:cNvPicPr>
            <a:picLocks noChangeAspect="1"/>
          </p:cNvPicPr>
          <p:nvPr/>
        </p:nvPicPr>
        <p:blipFill rotWithShape="1">
          <a:blip r:embed="rId3"/>
          <a:srcRect b="4737"/>
          <a:stretch>
            <a:fillRect/>
          </a:stretch>
        </p:blipFill>
        <p:spPr>
          <a:xfrm>
            <a:off x="0" y="-12595"/>
            <a:ext cx="5553421" cy="6870596"/>
          </a:xfrm>
          <a:prstGeom prst="rect">
            <a:avLst/>
          </a:prstGeom>
        </p:spPr>
      </p:pic>
      <p:sp>
        <p:nvSpPr>
          <p:cNvPr id="3" name="Content Placeholder 2">
            <a:extLst>
              <a:ext uri="{FF2B5EF4-FFF2-40B4-BE49-F238E27FC236}">
                <a16:creationId xmlns:a16="http://schemas.microsoft.com/office/drawing/2014/main" id="{9F195683-4E15-11AB-1C49-0E7CC836AD13}"/>
              </a:ext>
            </a:extLst>
          </p:cNvPr>
          <p:cNvSpPr>
            <a:spLocks noGrp="1"/>
          </p:cNvSpPr>
          <p:nvPr>
            <p:ph idx="1"/>
          </p:nvPr>
        </p:nvSpPr>
        <p:spPr>
          <a:xfrm>
            <a:off x="5999866" y="1582678"/>
            <a:ext cx="4988810" cy="673361"/>
          </a:xfrm>
        </p:spPr>
        <p:txBody>
          <a:bodyPr>
            <a:normAutofit fontScale="92500" lnSpcReduction="20000"/>
          </a:bodyPr>
          <a:lstStyle/>
          <a:p>
            <a:pPr marL="0" indent="0">
              <a:lnSpc>
                <a:spcPct val="100000"/>
              </a:lnSpc>
              <a:spcBef>
                <a:spcPts val="2800"/>
              </a:spcBef>
              <a:buNone/>
            </a:pPr>
            <a:r>
              <a:rPr lang="en-US" sz="2400" dirty="0"/>
              <a:t>To be completed at the end of your second semester of coursework</a:t>
            </a:r>
            <a:endParaRPr lang="en-US" sz="2400" dirty="0">
              <a:solidFill>
                <a:schemeClr val="bg1"/>
              </a:solidFill>
            </a:endParaRPr>
          </a:p>
        </p:txBody>
      </p:sp>
      <p:sp>
        <p:nvSpPr>
          <p:cNvPr id="8" name="Content Placeholder 2">
            <a:extLst>
              <a:ext uri="{FF2B5EF4-FFF2-40B4-BE49-F238E27FC236}">
                <a16:creationId xmlns:a16="http://schemas.microsoft.com/office/drawing/2014/main" id="{B2BDA670-CE8A-06B1-B597-BAAD0E5171B6}"/>
              </a:ext>
            </a:extLst>
          </p:cNvPr>
          <p:cNvSpPr txBox="1">
            <a:spLocks/>
          </p:cNvSpPr>
          <p:nvPr/>
        </p:nvSpPr>
        <p:spPr>
          <a:xfrm>
            <a:off x="5999866" y="4839956"/>
            <a:ext cx="4988810" cy="7268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400" dirty="0"/>
              <a:t>Three members are required, a fourth member is optional </a:t>
            </a:r>
          </a:p>
        </p:txBody>
      </p:sp>
      <p:sp>
        <p:nvSpPr>
          <p:cNvPr id="9" name="Content Placeholder 2">
            <a:extLst>
              <a:ext uri="{FF2B5EF4-FFF2-40B4-BE49-F238E27FC236}">
                <a16:creationId xmlns:a16="http://schemas.microsoft.com/office/drawing/2014/main" id="{4CCB08A9-B629-A623-E76E-AA170E2A8332}"/>
              </a:ext>
            </a:extLst>
          </p:cNvPr>
          <p:cNvSpPr txBox="1">
            <a:spLocks/>
          </p:cNvSpPr>
          <p:nvPr/>
        </p:nvSpPr>
        <p:spPr>
          <a:xfrm>
            <a:off x="5999865" y="3253655"/>
            <a:ext cx="5856155" cy="784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200" dirty="0"/>
              <a:t>Signed by all members of your Advisory Committee</a:t>
            </a:r>
            <a:endParaRPr lang="en-US" sz="2200" dirty="0">
              <a:solidFill>
                <a:schemeClr val="bg1"/>
              </a:solidFill>
            </a:endParaRPr>
          </a:p>
        </p:txBody>
      </p:sp>
      <p:sp>
        <p:nvSpPr>
          <p:cNvPr id="10" name="Oval 9">
            <a:extLst>
              <a:ext uri="{FF2B5EF4-FFF2-40B4-BE49-F238E27FC236}">
                <a16:creationId xmlns:a16="http://schemas.microsoft.com/office/drawing/2014/main" id="{4198F0A4-5EDA-2DF4-431D-32A566357F0F}"/>
              </a:ext>
            </a:extLst>
          </p:cNvPr>
          <p:cNvSpPr/>
          <p:nvPr/>
        </p:nvSpPr>
        <p:spPr>
          <a:xfrm>
            <a:off x="5182285" y="145587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1" name="Oval 10">
            <a:extLst>
              <a:ext uri="{FF2B5EF4-FFF2-40B4-BE49-F238E27FC236}">
                <a16:creationId xmlns:a16="http://schemas.microsoft.com/office/drawing/2014/main" id="{9105F37C-5543-186C-83DF-D2954F55496D}"/>
              </a:ext>
            </a:extLst>
          </p:cNvPr>
          <p:cNvSpPr/>
          <p:nvPr/>
        </p:nvSpPr>
        <p:spPr>
          <a:xfrm>
            <a:off x="5182284" y="3092620"/>
            <a:ext cx="742277" cy="742277"/>
          </a:xfrm>
          <a:prstGeom prst="ellipse">
            <a:avLst/>
          </a:prstGeom>
          <a:solidFill>
            <a:srgbClr val="00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2" name="Oval 11">
            <a:extLst>
              <a:ext uri="{FF2B5EF4-FFF2-40B4-BE49-F238E27FC236}">
                <a16:creationId xmlns:a16="http://schemas.microsoft.com/office/drawing/2014/main" id="{CD9808AB-88CF-A47B-B578-6DE26D3A68D6}"/>
              </a:ext>
            </a:extLst>
          </p:cNvPr>
          <p:cNvSpPr/>
          <p:nvPr/>
        </p:nvSpPr>
        <p:spPr>
          <a:xfrm>
            <a:off x="5182283" y="4758609"/>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5" name="Content Placeholder 2">
            <a:extLst>
              <a:ext uri="{FF2B5EF4-FFF2-40B4-BE49-F238E27FC236}">
                <a16:creationId xmlns:a16="http://schemas.microsoft.com/office/drawing/2014/main" id="{2A435DAD-B8DA-1763-9D13-D27A6F2BBDFA}"/>
              </a:ext>
            </a:extLst>
          </p:cNvPr>
          <p:cNvSpPr txBox="1">
            <a:spLocks/>
          </p:cNvSpPr>
          <p:nvPr/>
        </p:nvSpPr>
        <p:spPr>
          <a:xfrm>
            <a:off x="6652593" y="781378"/>
            <a:ext cx="4842721" cy="6733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b="1" dirty="0"/>
              <a:t>Committee Designation Form</a:t>
            </a:r>
            <a:endParaRPr lang="en-US" b="1" dirty="0">
              <a:solidFill>
                <a:schemeClr val="bg1"/>
              </a:solidFill>
            </a:endParaRPr>
          </a:p>
        </p:txBody>
      </p:sp>
      <p:cxnSp>
        <p:nvCxnSpPr>
          <p:cNvPr id="7" name="Straight Connector 6">
            <a:extLst>
              <a:ext uri="{FF2B5EF4-FFF2-40B4-BE49-F238E27FC236}">
                <a16:creationId xmlns:a16="http://schemas.microsoft.com/office/drawing/2014/main" id="{525C71E2-7D48-2365-4E01-5FAFB9DF4383}"/>
              </a:ext>
            </a:extLst>
          </p:cNvPr>
          <p:cNvCxnSpPr>
            <a:cxnSpLocks/>
          </p:cNvCxnSpPr>
          <p:nvPr/>
        </p:nvCxnSpPr>
        <p:spPr>
          <a:xfrm>
            <a:off x="5999866" y="1454739"/>
            <a:ext cx="58561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31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65DFF3-42FA-F994-818A-77DF879BF03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7ABB3-0976-465A-0ECE-78A999897E16}"/>
              </a:ext>
            </a:extLst>
          </p:cNvPr>
          <p:cNvSpPr>
            <a:spLocks noGrp="1"/>
          </p:cNvSpPr>
          <p:nvPr>
            <p:ph idx="1"/>
          </p:nvPr>
        </p:nvSpPr>
        <p:spPr>
          <a:xfrm>
            <a:off x="805154" y="1635164"/>
            <a:ext cx="4573669" cy="1678192"/>
          </a:xfrm>
        </p:spPr>
        <p:txBody>
          <a:bodyPr>
            <a:normAutofit/>
          </a:bodyPr>
          <a:lstStyle/>
          <a:p>
            <a:pPr marL="0" indent="0">
              <a:lnSpc>
                <a:spcPct val="100000"/>
              </a:lnSpc>
              <a:spcBef>
                <a:spcPts val="1600"/>
              </a:spcBef>
              <a:buNone/>
            </a:pPr>
            <a:r>
              <a:rPr lang="en-US" sz="3600" dirty="0"/>
              <a:t>Other Websites to Know</a:t>
            </a:r>
          </a:p>
        </p:txBody>
      </p:sp>
      <p:sp>
        <p:nvSpPr>
          <p:cNvPr id="8" name="Content Placeholder 2">
            <a:extLst>
              <a:ext uri="{FF2B5EF4-FFF2-40B4-BE49-F238E27FC236}">
                <a16:creationId xmlns:a16="http://schemas.microsoft.com/office/drawing/2014/main" id="{6EADE98F-B120-74A4-A3C4-8BF86E5A4892}"/>
              </a:ext>
            </a:extLst>
          </p:cNvPr>
          <p:cNvSpPr txBox="1">
            <a:spLocks/>
          </p:cNvSpPr>
          <p:nvPr/>
        </p:nvSpPr>
        <p:spPr>
          <a:xfrm>
            <a:off x="737590" y="4713788"/>
            <a:ext cx="2628801" cy="199898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t>Graduate Catalog and Schedule of Classes </a:t>
            </a:r>
          </a:p>
          <a:p>
            <a:pPr marL="0" indent="0">
              <a:lnSpc>
                <a:spcPct val="100000"/>
              </a:lnSpc>
              <a:spcBef>
                <a:spcPts val="0"/>
              </a:spcBef>
              <a:buFont typeface="Arial" panose="020B0604020202020204" pitchFamily="34" charset="0"/>
              <a:buNone/>
            </a:pPr>
            <a:r>
              <a:rPr lang="en-US" sz="1600" dirty="0" err="1">
                <a:hlinkClick r:id="rId3"/>
              </a:rPr>
              <a:t>catalog.unt.edu</a:t>
            </a:r>
            <a:r>
              <a:rPr lang="en-US" sz="1600" dirty="0">
                <a:hlinkClick r:id="rId3"/>
              </a:rPr>
              <a:t> </a:t>
            </a:r>
            <a:r>
              <a:rPr lang="en-US" sz="1600" dirty="0"/>
              <a:t>– click “graduate” in the dropdown menu</a:t>
            </a:r>
          </a:p>
          <a:p>
            <a:pPr marL="0" indent="0">
              <a:lnSpc>
                <a:spcPct val="100000"/>
              </a:lnSpc>
              <a:spcBef>
                <a:spcPts val="0"/>
              </a:spcBef>
              <a:buFont typeface="Arial" panose="020B0604020202020204" pitchFamily="34" charset="0"/>
              <a:buNone/>
            </a:pPr>
            <a:endParaRPr lang="en-US" sz="1600" dirty="0"/>
          </a:p>
          <a:p>
            <a:pPr marL="0" indent="0">
              <a:lnSpc>
                <a:spcPct val="100000"/>
              </a:lnSpc>
              <a:spcBef>
                <a:spcPts val="0"/>
              </a:spcBef>
              <a:buFont typeface="Arial" panose="020B0604020202020204" pitchFamily="34" charset="0"/>
              <a:buNone/>
            </a:pPr>
            <a:r>
              <a:rPr lang="en-US" sz="1600" dirty="0" err="1">
                <a:hlinkClick r:id="rId4"/>
              </a:rPr>
              <a:t>registrar.unt.edu</a:t>
            </a:r>
            <a:r>
              <a:rPr lang="en-US" sz="1600" dirty="0">
                <a:hlinkClick r:id="rId4"/>
              </a:rPr>
              <a:t> </a:t>
            </a:r>
            <a:endParaRPr lang="en-US" sz="1600" dirty="0"/>
          </a:p>
        </p:txBody>
      </p:sp>
      <p:sp>
        <p:nvSpPr>
          <p:cNvPr id="10" name="Content Placeholder 2">
            <a:extLst>
              <a:ext uri="{FF2B5EF4-FFF2-40B4-BE49-F238E27FC236}">
                <a16:creationId xmlns:a16="http://schemas.microsoft.com/office/drawing/2014/main" id="{3A47385F-46EA-CA68-2263-6E8FD50A13F5}"/>
              </a:ext>
            </a:extLst>
          </p:cNvPr>
          <p:cNvSpPr txBox="1">
            <a:spLocks/>
          </p:cNvSpPr>
          <p:nvPr/>
        </p:nvSpPr>
        <p:spPr>
          <a:xfrm>
            <a:off x="3709718" y="4697567"/>
            <a:ext cx="2223123" cy="195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400" b="1" dirty="0"/>
              <a:t>Canvas</a:t>
            </a:r>
          </a:p>
          <a:p>
            <a:pPr marL="0" indent="0">
              <a:lnSpc>
                <a:spcPct val="110000"/>
              </a:lnSpc>
              <a:spcBef>
                <a:spcPts val="0"/>
              </a:spcBef>
              <a:buFont typeface="Arial" panose="020B0604020202020204" pitchFamily="34" charset="0"/>
              <a:buNone/>
            </a:pPr>
            <a:r>
              <a:rPr lang="en-US" sz="1600" dirty="0" err="1">
                <a:hlinkClick r:id="rId5"/>
              </a:rPr>
              <a:t>canvas.unt.edu</a:t>
            </a:r>
            <a:endParaRPr lang="en-US" sz="1600" dirty="0">
              <a:solidFill>
                <a:schemeClr val="bg1"/>
              </a:solidFill>
            </a:endParaRPr>
          </a:p>
        </p:txBody>
      </p:sp>
      <p:sp>
        <p:nvSpPr>
          <p:cNvPr id="11" name="Oval 10">
            <a:extLst>
              <a:ext uri="{FF2B5EF4-FFF2-40B4-BE49-F238E27FC236}">
                <a16:creationId xmlns:a16="http://schemas.microsoft.com/office/drawing/2014/main" id="{0420C23E-0EC4-B3D7-A437-70F05D313CD4}"/>
              </a:ext>
            </a:extLst>
          </p:cNvPr>
          <p:cNvSpPr/>
          <p:nvPr/>
        </p:nvSpPr>
        <p:spPr>
          <a:xfrm>
            <a:off x="805154" y="3614346"/>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2" name="Oval 11">
            <a:extLst>
              <a:ext uri="{FF2B5EF4-FFF2-40B4-BE49-F238E27FC236}">
                <a16:creationId xmlns:a16="http://schemas.microsoft.com/office/drawing/2014/main" id="{DAFF6801-13C7-8FDA-8CEB-C703B785AE3C}"/>
              </a:ext>
            </a:extLst>
          </p:cNvPr>
          <p:cNvSpPr/>
          <p:nvPr/>
        </p:nvSpPr>
        <p:spPr>
          <a:xfrm>
            <a:off x="3769261" y="3614346"/>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3" name="Oval 12">
            <a:extLst>
              <a:ext uri="{FF2B5EF4-FFF2-40B4-BE49-F238E27FC236}">
                <a16:creationId xmlns:a16="http://schemas.microsoft.com/office/drawing/2014/main" id="{63CA4826-EA3B-C017-4E7F-AB661A367077}"/>
              </a:ext>
            </a:extLst>
          </p:cNvPr>
          <p:cNvSpPr/>
          <p:nvPr/>
        </p:nvSpPr>
        <p:spPr>
          <a:xfrm>
            <a:off x="6588147" y="361434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14" name="Content Placeholder 2">
            <a:extLst>
              <a:ext uri="{FF2B5EF4-FFF2-40B4-BE49-F238E27FC236}">
                <a16:creationId xmlns:a16="http://schemas.microsoft.com/office/drawing/2014/main" id="{D2EB3F58-F58C-21AD-2EC0-F709242016D3}"/>
              </a:ext>
            </a:extLst>
          </p:cNvPr>
          <p:cNvSpPr txBox="1">
            <a:spLocks/>
          </p:cNvSpPr>
          <p:nvPr/>
        </p:nvSpPr>
        <p:spPr>
          <a:xfrm>
            <a:off x="6491328" y="4652746"/>
            <a:ext cx="2372980" cy="2060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t>Toulouse Graduate School</a:t>
            </a:r>
          </a:p>
          <a:p>
            <a:pPr marL="0" indent="0">
              <a:lnSpc>
                <a:spcPct val="100000"/>
              </a:lnSpc>
              <a:spcBef>
                <a:spcPts val="0"/>
              </a:spcBef>
              <a:buFont typeface="Arial" panose="020B0604020202020204" pitchFamily="34" charset="0"/>
              <a:buNone/>
            </a:pPr>
            <a:r>
              <a:rPr lang="en-US" sz="1600" dirty="0" err="1">
                <a:hlinkClick r:id="rId6"/>
              </a:rPr>
              <a:t>tgs.unt.edu</a:t>
            </a:r>
            <a:endParaRPr lang="en-US" sz="1600" dirty="0"/>
          </a:p>
        </p:txBody>
      </p:sp>
      <p:sp>
        <p:nvSpPr>
          <p:cNvPr id="15" name="Content Placeholder 2">
            <a:extLst>
              <a:ext uri="{FF2B5EF4-FFF2-40B4-BE49-F238E27FC236}">
                <a16:creationId xmlns:a16="http://schemas.microsoft.com/office/drawing/2014/main" id="{0A929EEA-AFC0-827F-882A-04D876CCBF95}"/>
              </a:ext>
            </a:extLst>
          </p:cNvPr>
          <p:cNvSpPr txBox="1">
            <a:spLocks/>
          </p:cNvSpPr>
          <p:nvPr/>
        </p:nvSpPr>
        <p:spPr>
          <a:xfrm>
            <a:off x="9326335" y="4652746"/>
            <a:ext cx="2662909" cy="1853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400" b="1" dirty="0"/>
              <a:t>Student Resources</a:t>
            </a:r>
          </a:p>
          <a:p>
            <a:pPr marL="0" indent="0">
              <a:lnSpc>
                <a:spcPct val="110000"/>
              </a:lnSpc>
              <a:spcBef>
                <a:spcPts val="0"/>
              </a:spcBef>
              <a:buFont typeface="Arial" panose="020B0604020202020204" pitchFamily="34" charset="0"/>
              <a:buNone/>
            </a:pPr>
            <a:r>
              <a:rPr lang="en-US" sz="1600" dirty="0" err="1">
                <a:hlinkClick r:id="rId7"/>
              </a:rPr>
              <a:t>music.unt.edu</a:t>
            </a:r>
            <a:r>
              <a:rPr lang="en-US" sz="1600" dirty="0">
                <a:hlinkClick r:id="rId7"/>
              </a:rPr>
              <a:t>/resources </a:t>
            </a:r>
            <a:endParaRPr lang="en-US" sz="1600" dirty="0">
              <a:solidFill>
                <a:schemeClr val="bg1"/>
              </a:solidFill>
            </a:endParaRPr>
          </a:p>
        </p:txBody>
      </p:sp>
      <p:sp>
        <p:nvSpPr>
          <p:cNvPr id="16" name="Oval 15">
            <a:extLst>
              <a:ext uri="{FF2B5EF4-FFF2-40B4-BE49-F238E27FC236}">
                <a16:creationId xmlns:a16="http://schemas.microsoft.com/office/drawing/2014/main" id="{C5968B68-716B-A294-4825-8DA31D4E5841}"/>
              </a:ext>
            </a:extLst>
          </p:cNvPr>
          <p:cNvSpPr/>
          <p:nvPr/>
        </p:nvSpPr>
        <p:spPr>
          <a:xfrm>
            <a:off x="9326336" y="3614345"/>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212714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19A847-1FC0-994A-A7AB-318B3AFCB4CF}"/>
              </a:ext>
            </a:extLst>
          </p:cNvPr>
          <p:cNvSpPr>
            <a:spLocks noGrp="1"/>
          </p:cNvSpPr>
          <p:nvPr>
            <p:ph type="subTitle" idx="1"/>
          </p:nvPr>
        </p:nvSpPr>
        <p:spPr>
          <a:xfrm>
            <a:off x="3571187" y="4470657"/>
            <a:ext cx="5049625" cy="1169809"/>
          </a:xfrm>
        </p:spPr>
        <p:txBody>
          <a:bodyPr>
            <a:noAutofit/>
          </a:bodyPr>
          <a:lstStyle/>
          <a:p>
            <a:pPr>
              <a:spcBef>
                <a:spcPts val="1600"/>
              </a:spcBef>
            </a:pPr>
            <a:r>
              <a:rPr lang="en-US" sz="3600" dirty="0"/>
              <a:t>Leveling vs.</a:t>
            </a:r>
          </a:p>
          <a:p>
            <a:pPr>
              <a:spcBef>
                <a:spcPts val="1600"/>
              </a:spcBef>
            </a:pPr>
            <a:r>
              <a:rPr lang="en-US" sz="3600" dirty="0"/>
              <a:t>Review Courses</a:t>
            </a:r>
          </a:p>
        </p:txBody>
      </p:sp>
    </p:spTree>
    <p:extLst>
      <p:ext uri="{BB962C8B-B14F-4D97-AF65-F5344CB8AC3E}">
        <p14:creationId xmlns:p14="http://schemas.microsoft.com/office/powerpoint/2010/main" val="308816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B1086-1365-B942-BFE2-A2552509A3D9}"/>
              </a:ext>
            </a:extLst>
          </p:cNvPr>
          <p:cNvSpPr>
            <a:spLocks noGrp="1"/>
          </p:cNvSpPr>
          <p:nvPr>
            <p:ph idx="1"/>
          </p:nvPr>
        </p:nvSpPr>
        <p:spPr>
          <a:xfrm>
            <a:off x="805155" y="1613177"/>
            <a:ext cx="4584426" cy="1519793"/>
          </a:xfrm>
        </p:spPr>
        <p:txBody>
          <a:bodyPr>
            <a:normAutofit/>
          </a:bodyPr>
          <a:lstStyle/>
          <a:p>
            <a:pPr marL="0" indent="0">
              <a:lnSpc>
                <a:spcPct val="100000"/>
              </a:lnSpc>
              <a:spcBef>
                <a:spcPts val="1600"/>
              </a:spcBef>
              <a:buNone/>
            </a:pPr>
            <a:r>
              <a:rPr lang="en-US" sz="4000" dirty="0"/>
              <a:t>Leveling Courses</a:t>
            </a:r>
          </a:p>
        </p:txBody>
      </p:sp>
      <p:sp>
        <p:nvSpPr>
          <p:cNvPr id="11" name="Content Placeholder 2">
            <a:extLst>
              <a:ext uri="{FF2B5EF4-FFF2-40B4-BE49-F238E27FC236}">
                <a16:creationId xmlns:a16="http://schemas.microsoft.com/office/drawing/2014/main" id="{0A21D2AE-DDC3-F54C-8F8F-DB68CC971DBD}"/>
              </a:ext>
            </a:extLst>
          </p:cNvPr>
          <p:cNvSpPr txBox="1">
            <a:spLocks/>
          </p:cNvSpPr>
          <p:nvPr/>
        </p:nvSpPr>
        <p:spPr>
          <a:xfrm>
            <a:off x="6906535" y="1316706"/>
            <a:ext cx="4584426" cy="1519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en-US" sz="3200" dirty="0">
              <a:latin typeface="+mj-lt"/>
            </a:endParaRPr>
          </a:p>
        </p:txBody>
      </p:sp>
      <p:sp>
        <p:nvSpPr>
          <p:cNvPr id="12" name="Content Placeholder 2">
            <a:extLst>
              <a:ext uri="{FF2B5EF4-FFF2-40B4-BE49-F238E27FC236}">
                <a16:creationId xmlns:a16="http://schemas.microsoft.com/office/drawing/2014/main" id="{28DB529B-79E4-DA4E-8E06-C1C937E2E47B}"/>
              </a:ext>
            </a:extLst>
          </p:cNvPr>
          <p:cNvSpPr txBox="1">
            <a:spLocks/>
          </p:cNvSpPr>
          <p:nvPr/>
        </p:nvSpPr>
        <p:spPr>
          <a:xfrm>
            <a:off x="3623935" y="3564082"/>
            <a:ext cx="2332490" cy="2261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latin typeface="+mj-lt"/>
              </a:rPr>
              <a:t>1</a:t>
            </a:r>
          </a:p>
          <a:p>
            <a:pPr marL="0" indent="0">
              <a:buNone/>
            </a:pPr>
            <a:r>
              <a:rPr lang="en-US" sz="1800" dirty="0">
                <a:solidFill>
                  <a:schemeClr val="bg1"/>
                </a:solidFill>
                <a:latin typeface="+mj-lt"/>
              </a:rPr>
              <a:t>Determined by the coordinator of your major area based on transcript review.</a:t>
            </a:r>
          </a:p>
        </p:txBody>
      </p:sp>
      <p:sp>
        <p:nvSpPr>
          <p:cNvPr id="16" name="Content Placeholder 2">
            <a:extLst>
              <a:ext uri="{FF2B5EF4-FFF2-40B4-BE49-F238E27FC236}">
                <a16:creationId xmlns:a16="http://schemas.microsoft.com/office/drawing/2014/main" id="{EA8D15CB-9790-6C40-AE9D-AB0BEDE3E849}"/>
              </a:ext>
            </a:extLst>
          </p:cNvPr>
          <p:cNvSpPr txBox="1">
            <a:spLocks/>
          </p:cNvSpPr>
          <p:nvPr/>
        </p:nvSpPr>
        <p:spPr>
          <a:xfrm>
            <a:off x="8948118" y="3564082"/>
            <a:ext cx="2332490" cy="2244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latin typeface="+mj-lt"/>
              </a:rPr>
              <a:t>2</a:t>
            </a:r>
          </a:p>
          <a:p>
            <a:pPr marL="0" indent="0">
              <a:buNone/>
            </a:pPr>
            <a:r>
              <a:rPr lang="en-US" sz="1800" dirty="0">
                <a:solidFill>
                  <a:schemeClr val="bg1"/>
                </a:solidFill>
                <a:latin typeface="+mj-lt"/>
              </a:rPr>
              <a:t>Courses may or may not be applied to your degree plan, depending on your area and major degree program.</a:t>
            </a:r>
          </a:p>
        </p:txBody>
      </p:sp>
      <p:pic>
        <p:nvPicPr>
          <p:cNvPr id="1026" name="Picture 2" descr="UNT College of Music (@UNTCoM) / X">
            <a:extLst>
              <a:ext uri="{FF2B5EF4-FFF2-40B4-BE49-F238E27FC236}">
                <a16:creationId xmlns:a16="http://schemas.microsoft.com/office/drawing/2014/main" id="{9410380F-F50E-C447-2C80-BD2D420B1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81" t="-375" r="24325" b="86"/>
          <a:stretch>
            <a:fillRect/>
          </a:stretch>
        </p:blipFill>
        <p:spPr bwMode="auto">
          <a:xfrm>
            <a:off x="815203" y="3356149"/>
            <a:ext cx="2663302" cy="26741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One O'Clock Lab Band | University of North Texas">
            <a:extLst>
              <a:ext uri="{FF2B5EF4-FFF2-40B4-BE49-F238E27FC236}">
                <a16:creationId xmlns:a16="http://schemas.microsoft.com/office/drawing/2014/main" id="{17A738FC-A082-10CA-729A-36B9FF1823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35" t="-122" r="26555" b="904"/>
          <a:stretch>
            <a:fillRect/>
          </a:stretch>
        </p:blipFill>
        <p:spPr bwMode="auto">
          <a:xfrm>
            <a:off x="6121951" y="3376245"/>
            <a:ext cx="2663302" cy="267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3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64CFC9-203A-6AEA-BDF8-29B2BE2609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B8DB3-BAAB-D074-51BC-1A8264DE44B0}"/>
              </a:ext>
            </a:extLst>
          </p:cNvPr>
          <p:cNvSpPr>
            <a:spLocks noGrp="1"/>
          </p:cNvSpPr>
          <p:nvPr>
            <p:ph idx="1"/>
          </p:nvPr>
        </p:nvSpPr>
        <p:spPr>
          <a:xfrm>
            <a:off x="805154" y="1635164"/>
            <a:ext cx="4573669" cy="1678192"/>
          </a:xfrm>
        </p:spPr>
        <p:txBody>
          <a:bodyPr>
            <a:normAutofit/>
          </a:bodyPr>
          <a:lstStyle/>
          <a:p>
            <a:pPr marL="0" indent="0">
              <a:lnSpc>
                <a:spcPct val="100000"/>
              </a:lnSpc>
              <a:spcBef>
                <a:spcPts val="1600"/>
              </a:spcBef>
              <a:buNone/>
            </a:pPr>
            <a:r>
              <a:rPr lang="en-US" sz="3600" dirty="0"/>
              <a:t>Review Courses</a:t>
            </a:r>
          </a:p>
        </p:txBody>
      </p:sp>
      <p:sp>
        <p:nvSpPr>
          <p:cNvPr id="8" name="Content Placeholder 2">
            <a:extLst>
              <a:ext uri="{FF2B5EF4-FFF2-40B4-BE49-F238E27FC236}">
                <a16:creationId xmlns:a16="http://schemas.microsoft.com/office/drawing/2014/main" id="{78FC5881-1034-9F4D-D5F5-6BDE1EF6AA57}"/>
              </a:ext>
            </a:extLst>
          </p:cNvPr>
          <p:cNvSpPr txBox="1">
            <a:spLocks/>
          </p:cNvSpPr>
          <p:nvPr/>
        </p:nvSpPr>
        <p:spPr>
          <a:xfrm>
            <a:off x="737590" y="4713788"/>
            <a:ext cx="2628801" cy="199898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dirty="0"/>
              <a:t>Required review courses are determined by the results of your exams. You were sent a transcript evaluation letter from </a:t>
            </a:r>
            <a:r>
              <a:rPr lang="en-US" sz="1800" dirty="0">
                <a:hlinkClick r:id="rId3"/>
              </a:rPr>
              <a:t>music.grad@unt.edu</a:t>
            </a:r>
            <a:r>
              <a:rPr lang="en-US" sz="1800" dirty="0"/>
              <a:t> with a list of exams you must take. </a:t>
            </a:r>
          </a:p>
        </p:txBody>
      </p:sp>
      <p:sp>
        <p:nvSpPr>
          <p:cNvPr id="10" name="Content Placeholder 2">
            <a:extLst>
              <a:ext uri="{FF2B5EF4-FFF2-40B4-BE49-F238E27FC236}">
                <a16:creationId xmlns:a16="http://schemas.microsoft.com/office/drawing/2014/main" id="{DDC3D875-1222-2F48-1685-FF7C23310193}"/>
              </a:ext>
            </a:extLst>
          </p:cNvPr>
          <p:cNvSpPr txBox="1">
            <a:spLocks/>
          </p:cNvSpPr>
          <p:nvPr/>
        </p:nvSpPr>
        <p:spPr>
          <a:xfrm>
            <a:off x="3709718" y="4697567"/>
            <a:ext cx="2223123" cy="19541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1800" dirty="0"/>
              <a:t>Grades are posted in Canvas by Thursday at noon. Please do not inquire before this time. Please ensure that you are in the GPE Graduate Center Canvas course. No retakes are allowed. </a:t>
            </a:r>
          </a:p>
        </p:txBody>
      </p:sp>
      <p:sp>
        <p:nvSpPr>
          <p:cNvPr id="11" name="Oval 10">
            <a:extLst>
              <a:ext uri="{FF2B5EF4-FFF2-40B4-BE49-F238E27FC236}">
                <a16:creationId xmlns:a16="http://schemas.microsoft.com/office/drawing/2014/main" id="{55D32FD3-C1A8-BEB0-7DCC-AC818F3B200B}"/>
              </a:ext>
            </a:extLst>
          </p:cNvPr>
          <p:cNvSpPr/>
          <p:nvPr/>
        </p:nvSpPr>
        <p:spPr>
          <a:xfrm>
            <a:off x="805154" y="3614346"/>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2" name="Oval 11">
            <a:extLst>
              <a:ext uri="{FF2B5EF4-FFF2-40B4-BE49-F238E27FC236}">
                <a16:creationId xmlns:a16="http://schemas.microsoft.com/office/drawing/2014/main" id="{4D1F71FC-83E6-A23D-963F-79344C05CB91}"/>
              </a:ext>
            </a:extLst>
          </p:cNvPr>
          <p:cNvSpPr/>
          <p:nvPr/>
        </p:nvSpPr>
        <p:spPr>
          <a:xfrm>
            <a:off x="3769261" y="3614346"/>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3" name="Oval 12">
            <a:extLst>
              <a:ext uri="{FF2B5EF4-FFF2-40B4-BE49-F238E27FC236}">
                <a16:creationId xmlns:a16="http://schemas.microsoft.com/office/drawing/2014/main" id="{79440A04-A2DD-AFCD-A25E-98B97471CF3D}"/>
              </a:ext>
            </a:extLst>
          </p:cNvPr>
          <p:cNvSpPr/>
          <p:nvPr/>
        </p:nvSpPr>
        <p:spPr>
          <a:xfrm>
            <a:off x="6588147" y="361434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14" name="Content Placeholder 2">
            <a:extLst>
              <a:ext uri="{FF2B5EF4-FFF2-40B4-BE49-F238E27FC236}">
                <a16:creationId xmlns:a16="http://schemas.microsoft.com/office/drawing/2014/main" id="{376CAC97-EDBD-81CA-4646-6105DFBD5325}"/>
              </a:ext>
            </a:extLst>
          </p:cNvPr>
          <p:cNvSpPr txBox="1">
            <a:spLocks/>
          </p:cNvSpPr>
          <p:nvPr/>
        </p:nvSpPr>
        <p:spPr>
          <a:xfrm>
            <a:off x="6491328" y="4652746"/>
            <a:ext cx="2372980" cy="20600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dirty="0"/>
              <a:t>The GPE Graduate Center includes a guide to interpreting your test scores. </a:t>
            </a:r>
          </a:p>
          <a:p>
            <a:pPr marL="0" indent="0">
              <a:lnSpc>
                <a:spcPct val="100000"/>
              </a:lnSpc>
              <a:spcBef>
                <a:spcPts val="0"/>
              </a:spcBef>
              <a:buFont typeface="Arial" panose="020B0604020202020204" pitchFamily="34" charset="0"/>
              <a:buNone/>
            </a:pPr>
            <a:endParaRPr lang="en-US" sz="1800" dirty="0"/>
          </a:p>
          <a:p>
            <a:pPr marL="0" indent="0">
              <a:lnSpc>
                <a:spcPct val="100000"/>
              </a:lnSpc>
              <a:spcBef>
                <a:spcPts val="0"/>
              </a:spcBef>
              <a:buFont typeface="Arial" panose="020B0604020202020204" pitchFamily="34" charset="0"/>
              <a:buNone/>
            </a:pPr>
            <a:r>
              <a:rPr lang="en-US" sz="1800" dirty="0"/>
              <a:t>Review Courses cannot be applied towards your degree plan. </a:t>
            </a:r>
          </a:p>
        </p:txBody>
      </p:sp>
      <p:sp>
        <p:nvSpPr>
          <p:cNvPr id="15" name="Content Placeholder 2">
            <a:extLst>
              <a:ext uri="{FF2B5EF4-FFF2-40B4-BE49-F238E27FC236}">
                <a16:creationId xmlns:a16="http://schemas.microsoft.com/office/drawing/2014/main" id="{FC84F956-1CD4-9C88-05F5-79DC803F4F14}"/>
              </a:ext>
            </a:extLst>
          </p:cNvPr>
          <p:cNvSpPr txBox="1">
            <a:spLocks/>
          </p:cNvSpPr>
          <p:nvPr/>
        </p:nvSpPr>
        <p:spPr>
          <a:xfrm>
            <a:off x="9326336" y="4652746"/>
            <a:ext cx="2192838" cy="18538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1400" dirty="0"/>
              <a:t>You must take review courses the first time they are offered, as they are a barrier to taking other courses in your degree. A grade of B or better is required.</a:t>
            </a:r>
          </a:p>
          <a:p>
            <a:pPr marL="0" indent="0">
              <a:lnSpc>
                <a:spcPct val="100000"/>
              </a:lnSpc>
              <a:spcBef>
                <a:spcPts val="2800"/>
              </a:spcBef>
              <a:buFont typeface="Arial" panose="020B0604020202020204" pitchFamily="34" charset="0"/>
              <a:buNone/>
            </a:pPr>
            <a:r>
              <a:rPr lang="en-US" sz="1400" dirty="0"/>
              <a:t>The GWE (graduate writing exam) is no longer required.  </a:t>
            </a:r>
          </a:p>
        </p:txBody>
      </p:sp>
      <p:sp>
        <p:nvSpPr>
          <p:cNvPr id="16" name="Oval 15">
            <a:extLst>
              <a:ext uri="{FF2B5EF4-FFF2-40B4-BE49-F238E27FC236}">
                <a16:creationId xmlns:a16="http://schemas.microsoft.com/office/drawing/2014/main" id="{097B62FE-0D04-B74E-EC60-24A0F09EA247}"/>
              </a:ext>
            </a:extLst>
          </p:cNvPr>
          <p:cNvSpPr/>
          <p:nvPr/>
        </p:nvSpPr>
        <p:spPr>
          <a:xfrm>
            <a:off x="9326336" y="3614345"/>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303751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529BC5-F0D9-409C-124D-951C2349066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6BECF0D-B58D-68E3-B41D-678AE3850703}"/>
              </a:ext>
            </a:extLst>
          </p:cNvPr>
          <p:cNvSpPr txBox="1">
            <a:spLocks noGrp="1"/>
          </p:cNvSpPr>
          <p:nvPr>
            <p:ph idx="1"/>
          </p:nvPr>
        </p:nvSpPr>
        <p:spPr>
          <a:xfrm>
            <a:off x="849774" y="1659242"/>
            <a:ext cx="10515600" cy="417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200" b="1" dirty="0"/>
              <a:t>Related Field</a:t>
            </a:r>
          </a:p>
          <a:p>
            <a:pPr>
              <a:lnSpc>
                <a:spcPct val="110000"/>
              </a:lnSpc>
            </a:pPr>
            <a:r>
              <a:rPr lang="en-US" dirty="0"/>
              <a:t>Start thinking about a related field now and discuss with your major professor. </a:t>
            </a:r>
          </a:p>
          <a:p>
            <a:pPr>
              <a:lnSpc>
                <a:spcPct val="110000"/>
              </a:lnSpc>
            </a:pPr>
            <a:r>
              <a:rPr lang="en-US" dirty="0"/>
              <a:t>You must select one by the end of your first year. </a:t>
            </a:r>
          </a:p>
          <a:p>
            <a:pPr>
              <a:lnSpc>
                <a:spcPct val="110000"/>
              </a:lnSpc>
            </a:pPr>
            <a:r>
              <a:rPr lang="en-US" dirty="0"/>
              <a:t>Know whether you related field of choice has admissions criteria, e.g., an audition, application, etc. </a:t>
            </a:r>
          </a:p>
          <a:p>
            <a:pPr>
              <a:lnSpc>
                <a:spcPct val="110000"/>
              </a:lnSpc>
            </a:pPr>
            <a:r>
              <a:rPr lang="en-US" dirty="0"/>
              <a:t>Seek out a potential related field professor early. </a:t>
            </a:r>
          </a:p>
        </p:txBody>
      </p:sp>
    </p:spTree>
    <p:extLst>
      <p:ext uri="{BB962C8B-B14F-4D97-AF65-F5344CB8AC3E}">
        <p14:creationId xmlns:p14="http://schemas.microsoft.com/office/powerpoint/2010/main" val="242015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0EEE6E-57C8-33C5-9362-BA734494984D}"/>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3E7B29C-4E9B-1BEC-67F3-ABF17ED74D27}"/>
              </a:ext>
            </a:extLst>
          </p:cNvPr>
          <p:cNvCxnSpPr>
            <a:cxnSpLocks/>
          </p:cNvCxnSpPr>
          <p:nvPr/>
        </p:nvCxnSpPr>
        <p:spPr>
          <a:xfrm>
            <a:off x="5559505" y="-200967"/>
            <a:ext cx="0" cy="71443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7063C21-DD00-6374-27C6-BDCAAFCD4B20}"/>
              </a:ext>
            </a:extLst>
          </p:cNvPr>
          <p:cNvPicPr>
            <a:picLocks noChangeAspect="1"/>
          </p:cNvPicPr>
          <p:nvPr/>
        </p:nvPicPr>
        <p:blipFill>
          <a:blip r:embed="rId3"/>
          <a:srcRect r="7409"/>
          <a:stretch>
            <a:fillRect/>
          </a:stretch>
        </p:blipFill>
        <p:spPr>
          <a:xfrm>
            <a:off x="-14953" y="0"/>
            <a:ext cx="5574458" cy="6861014"/>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
        <p:nvSpPr>
          <p:cNvPr id="3" name="Content Placeholder 2">
            <a:extLst>
              <a:ext uri="{FF2B5EF4-FFF2-40B4-BE49-F238E27FC236}">
                <a16:creationId xmlns:a16="http://schemas.microsoft.com/office/drawing/2014/main" id="{9AE1422F-59F0-CC94-D650-25BDE0FC267E}"/>
              </a:ext>
            </a:extLst>
          </p:cNvPr>
          <p:cNvSpPr>
            <a:spLocks noGrp="1"/>
          </p:cNvSpPr>
          <p:nvPr>
            <p:ph idx="1"/>
          </p:nvPr>
        </p:nvSpPr>
        <p:spPr>
          <a:xfrm>
            <a:off x="5999866" y="1655415"/>
            <a:ext cx="4988810" cy="673361"/>
          </a:xfrm>
        </p:spPr>
        <p:txBody>
          <a:bodyPr>
            <a:normAutofit lnSpcReduction="10000"/>
          </a:bodyPr>
          <a:lstStyle/>
          <a:p>
            <a:pPr marL="0" indent="0">
              <a:lnSpc>
                <a:spcPct val="100000"/>
              </a:lnSpc>
              <a:spcBef>
                <a:spcPts val="2800"/>
              </a:spcBef>
              <a:buNone/>
            </a:pPr>
            <a:r>
              <a:rPr lang="en-US" sz="2000" dirty="0"/>
              <a:t>Remember to apply to graduate by the posted deadline. </a:t>
            </a:r>
            <a:endParaRPr lang="en-US" sz="2000" dirty="0">
              <a:solidFill>
                <a:schemeClr val="bg1"/>
              </a:solidFill>
            </a:endParaRPr>
          </a:p>
        </p:txBody>
      </p:sp>
      <p:sp>
        <p:nvSpPr>
          <p:cNvPr id="8" name="Content Placeholder 2">
            <a:extLst>
              <a:ext uri="{FF2B5EF4-FFF2-40B4-BE49-F238E27FC236}">
                <a16:creationId xmlns:a16="http://schemas.microsoft.com/office/drawing/2014/main" id="{4BEE65B4-B8D2-2042-45EA-D9252FD61EB7}"/>
              </a:ext>
            </a:extLst>
          </p:cNvPr>
          <p:cNvSpPr txBox="1">
            <a:spLocks/>
          </p:cNvSpPr>
          <p:nvPr/>
        </p:nvSpPr>
        <p:spPr>
          <a:xfrm>
            <a:off x="5999866" y="4894653"/>
            <a:ext cx="4988810" cy="1100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000" dirty="0"/>
              <a:t>Master’s comprehensive oral exam results are due halfway though the semester. Make sure to plan accordingly! </a:t>
            </a:r>
          </a:p>
        </p:txBody>
      </p:sp>
      <p:sp>
        <p:nvSpPr>
          <p:cNvPr id="9" name="Content Placeholder 2">
            <a:extLst>
              <a:ext uri="{FF2B5EF4-FFF2-40B4-BE49-F238E27FC236}">
                <a16:creationId xmlns:a16="http://schemas.microsoft.com/office/drawing/2014/main" id="{920BA6CA-397A-81F6-AB56-54E6F2CB1B3F}"/>
              </a:ext>
            </a:extLst>
          </p:cNvPr>
          <p:cNvSpPr txBox="1">
            <a:spLocks/>
          </p:cNvSpPr>
          <p:nvPr/>
        </p:nvSpPr>
        <p:spPr>
          <a:xfrm>
            <a:off x="5999866" y="3252493"/>
            <a:ext cx="4988810" cy="768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000" dirty="0" err="1"/>
              <a:t>CoM</a:t>
            </a:r>
            <a:r>
              <a:rPr lang="en-US" sz="2000" dirty="0"/>
              <a:t> Thesis/Dissertation deadlines are two week prior to the posted TGS ones.</a:t>
            </a:r>
            <a:endParaRPr lang="en-US" sz="2000" dirty="0">
              <a:solidFill>
                <a:schemeClr val="bg1"/>
              </a:solidFill>
            </a:endParaRPr>
          </a:p>
        </p:txBody>
      </p:sp>
      <p:sp>
        <p:nvSpPr>
          <p:cNvPr id="10" name="Oval 9">
            <a:extLst>
              <a:ext uri="{FF2B5EF4-FFF2-40B4-BE49-F238E27FC236}">
                <a16:creationId xmlns:a16="http://schemas.microsoft.com/office/drawing/2014/main" id="{44918ADB-767B-3C90-BE05-2F092E9AF020}"/>
              </a:ext>
            </a:extLst>
          </p:cNvPr>
          <p:cNvSpPr/>
          <p:nvPr/>
        </p:nvSpPr>
        <p:spPr>
          <a:xfrm>
            <a:off x="5182285" y="145587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1" name="Oval 10">
            <a:extLst>
              <a:ext uri="{FF2B5EF4-FFF2-40B4-BE49-F238E27FC236}">
                <a16:creationId xmlns:a16="http://schemas.microsoft.com/office/drawing/2014/main" id="{D94077CB-C1E2-0BE9-745C-F4B30D08F9FC}"/>
              </a:ext>
            </a:extLst>
          </p:cNvPr>
          <p:cNvSpPr/>
          <p:nvPr/>
        </p:nvSpPr>
        <p:spPr>
          <a:xfrm>
            <a:off x="5182284" y="3092620"/>
            <a:ext cx="742277" cy="742277"/>
          </a:xfrm>
          <a:prstGeom prst="ellipse">
            <a:avLst/>
          </a:prstGeom>
          <a:solidFill>
            <a:srgbClr val="00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2" name="Oval 11">
            <a:extLst>
              <a:ext uri="{FF2B5EF4-FFF2-40B4-BE49-F238E27FC236}">
                <a16:creationId xmlns:a16="http://schemas.microsoft.com/office/drawing/2014/main" id="{06047604-595A-379E-CCA4-FD42291E65EF}"/>
              </a:ext>
            </a:extLst>
          </p:cNvPr>
          <p:cNvSpPr/>
          <p:nvPr/>
        </p:nvSpPr>
        <p:spPr>
          <a:xfrm>
            <a:off x="5182283" y="4758609"/>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5" name="Content Placeholder 2">
            <a:extLst>
              <a:ext uri="{FF2B5EF4-FFF2-40B4-BE49-F238E27FC236}">
                <a16:creationId xmlns:a16="http://schemas.microsoft.com/office/drawing/2014/main" id="{E65735F3-3892-D6B0-7592-A581EC0F3545}"/>
              </a:ext>
            </a:extLst>
          </p:cNvPr>
          <p:cNvSpPr txBox="1">
            <a:spLocks/>
          </p:cNvSpPr>
          <p:nvPr/>
        </p:nvSpPr>
        <p:spPr>
          <a:xfrm>
            <a:off x="6652593" y="781378"/>
            <a:ext cx="4842721" cy="6733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b="1" dirty="0"/>
              <a:t>Degree Milestones</a:t>
            </a:r>
          </a:p>
          <a:p>
            <a:pPr marL="0" indent="0" algn="ctr">
              <a:lnSpc>
                <a:spcPct val="100000"/>
              </a:lnSpc>
              <a:spcBef>
                <a:spcPts val="0"/>
              </a:spcBef>
              <a:buNone/>
            </a:pPr>
            <a:r>
              <a:rPr lang="en-US" sz="1200" dirty="0" err="1"/>
              <a:t>tgs.unt.edu</a:t>
            </a:r>
            <a:r>
              <a:rPr lang="en-US" sz="1200" dirty="0"/>
              <a:t>/new-current-students/graduation-information</a:t>
            </a:r>
          </a:p>
        </p:txBody>
      </p:sp>
      <p:cxnSp>
        <p:nvCxnSpPr>
          <p:cNvPr id="15" name="Straight Connector 14">
            <a:extLst>
              <a:ext uri="{FF2B5EF4-FFF2-40B4-BE49-F238E27FC236}">
                <a16:creationId xmlns:a16="http://schemas.microsoft.com/office/drawing/2014/main" id="{04A92B8E-5164-74CA-CE18-D3AF0B150E24}"/>
              </a:ext>
            </a:extLst>
          </p:cNvPr>
          <p:cNvCxnSpPr>
            <a:cxnSpLocks/>
          </p:cNvCxnSpPr>
          <p:nvPr/>
        </p:nvCxnSpPr>
        <p:spPr>
          <a:xfrm>
            <a:off x="5999866" y="1569040"/>
            <a:ext cx="58561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D44C25-FE33-B24F-01FA-D2E933DFEA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0BFC1-52FC-742E-36F4-ACFEC73F684F}"/>
              </a:ext>
            </a:extLst>
          </p:cNvPr>
          <p:cNvSpPr>
            <a:spLocks noGrp="1"/>
          </p:cNvSpPr>
          <p:nvPr>
            <p:ph idx="1"/>
          </p:nvPr>
        </p:nvSpPr>
        <p:spPr>
          <a:xfrm>
            <a:off x="805155" y="1824205"/>
            <a:ext cx="4584426" cy="677834"/>
          </a:xfrm>
        </p:spPr>
        <p:txBody>
          <a:bodyPr>
            <a:normAutofit/>
          </a:bodyPr>
          <a:lstStyle/>
          <a:p>
            <a:pPr marL="0" indent="0">
              <a:lnSpc>
                <a:spcPct val="100000"/>
              </a:lnSpc>
              <a:spcBef>
                <a:spcPts val="1600"/>
              </a:spcBef>
              <a:buNone/>
            </a:pPr>
            <a:r>
              <a:rPr lang="en-US" sz="3200" dirty="0"/>
              <a:t>Degree Time Limits</a:t>
            </a:r>
          </a:p>
        </p:txBody>
      </p:sp>
      <p:sp>
        <p:nvSpPr>
          <p:cNvPr id="11" name="Content Placeholder 2">
            <a:extLst>
              <a:ext uri="{FF2B5EF4-FFF2-40B4-BE49-F238E27FC236}">
                <a16:creationId xmlns:a16="http://schemas.microsoft.com/office/drawing/2014/main" id="{54EA0DB5-D2B4-D9B0-59EF-EBF5E08D2CDF}"/>
              </a:ext>
            </a:extLst>
          </p:cNvPr>
          <p:cNvSpPr txBox="1">
            <a:spLocks/>
          </p:cNvSpPr>
          <p:nvPr/>
        </p:nvSpPr>
        <p:spPr>
          <a:xfrm>
            <a:off x="6906535" y="1316706"/>
            <a:ext cx="4584426" cy="1519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en-US" dirty="0">
              <a:latin typeface="+mj-lt"/>
            </a:endParaRPr>
          </a:p>
        </p:txBody>
      </p:sp>
      <p:sp>
        <p:nvSpPr>
          <p:cNvPr id="12" name="Content Placeholder 2">
            <a:extLst>
              <a:ext uri="{FF2B5EF4-FFF2-40B4-BE49-F238E27FC236}">
                <a16:creationId xmlns:a16="http://schemas.microsoft.com/office/drawing/2014/main" id="{AC6D0C01-4299-B5E3-C314-74A6E732C7B4}"/>
              </a:ext>
            </a:extLst>
          </p:cNvPr>
          <p:cNvSpPr txBox="1">
            <a:spLocks/>
          </p:cNvSpPr>
          <p:nvPr/>
        </p:nvSpPr>
        <p:spPr>
          <a:xfrm>
            <a:off x="3623935" y="3605645"/>
            <a:ext cx="2332490" cy="222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latin typeface="+mj-lt"/>
              </a:rPr>
              <a:t>Masters</a:t>
            </a:r>
          </a:p>
          <a:p>
            <a:pPr lvl="1"/>
            <a:r>
              <a:rPr lang="en-US" sz="2800" dirty="0">
                <a:solidFill>
                  <a:schemeClr val="bg1"/>
                </a:solidFill>
                <a:latin typeface="+mj-lt"/>
              </a:rPr>
              <a:t>5 Years</a:t>
            </a:r>
          </a:p>
        </p:txBody>
      </p:sp>
      <p:sp>
        <p:nvSpPr>
          <p:cNvPr id="16" name="Content Placeholder 2">
            <a:extLst>
              <a:ext uri="{FF2B5EF4-FFF2-40B4-BE49-F238E27FC236}">
                <a16:creationId xmlns:a16="http://schemas.microsoft.com/office/drawing/2014/main" id="{AFEA2B0C-B674-9342-3A0B-8D1615D30EC3}"/>
              </a:ext>
            </a:extLst>
          </p:cNvPr>
          <p:cNvSpPr txBox="1">
            <a:spLocks/>
          </p:cNvSpPr>
          <p:nvPr/>
        </p:nvSpPr>
        <p:spPr>
          <a:xfrm>
            <a:off x="8948118" y="3605645"/>
            <a:ext cx="2332490" cy="2203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bg1"/>
                </a:solidFill>
                <a:latin typeface="+mj-lt"/>
              </a:rPr>
              <a:t>Doctoral	</a:t>
            </a:r>
          </a:p>
          <a:p>
            <a:pPr lvl="1"/>
            <a:r>
              <a:rPr lang="en-US" sz="2800" dirty="0">
                <a:solidFill>
                  <a:schemeClr val="bg1"/>
                </a:solidFill>
                <a:latin typeface="+mj-lt"/>
              </a:rPr>
              <a:t>8 Years</a:t>
            </a:r>
          </a:p>
        </p:txBody>
      </p:sp>
      <p:pic>
        <p:nvPicPr>
          <p:cNvPr id="2050" name="Picture 2" descr="North Texas College of Music ...">
            <a:extLst>
              <a:ext uri="{FF2B5EF4-FFF2-40B4-BE49-F238E27FC236}">
                <a16:creationId xmlns:a16="http://schemas.microsoft.com/office/drawing/2014/main" id="{8E1979B5-C9F4-BFC4-E924-950258DC3B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4802" r="8551"/>
          <a:stretch>
            <a:fillRect/>
          </a:stretch>
        </p:blipFill>
        <p:spPr bwMode="auto">
          <a:xfrm>
            <a:off x="828759" y="3366196"/>
            <a:ext cx="2647969" cy="26719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bcast Events - University of North Texas - College of Music">
            <a:extLst>
              <a:ext uri="{FF2B5EF4-FFF2-40B4-BE49-F238E27FC236}">
                <a16:creationId xmlns:a16="http://schemas.microsoft.com/office/drawing/2014/main" id="{798B33B7-EEB5-9B6B-23A4-E59B7C61C6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05" t="6503" r="35728" b="2207"/>
          <a:stretch>
            <a:fillRect/>
          </a:stretch>
        </p:blipFill>
        <p:spPr bwMode="auto">
          <a:xfrm>
            <a:off x="6103632" y="3376244"/>
            <a:ext cx="2698724" cy="267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8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55EF34-1DEB-D174-FD30-EF38D71981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325A8-8819-0A71-8D57-AEE576096B65}"/>
              </a:ext>
            </a:extLst>
          </p:cNvPr>
          <p:cNvSpPr>
            <a:spLocks noGrp="1"/>
          </p:cNvSpPr>
          <p:nvPr>
            <p:ph idx="1"/>
          </p:nvPr>
        </p:nvSpPr>
        <p:spPr>
          <a:xfrm>
            <a:off x="805154" y="1635164"/>
            <a:ext cx="4573669" cy="1678192"/>
          </a:xfrm>
        </p:spPr>
        <p:txBody>
          <a:bodyPr>
            <a:normAutofit/>
          </a:bodyPr>
          <a:lstStyle/>
          <a:p>
            <a:pPr marL="0" indent="0">
              <a:lnSpc>
                <a:spcPct val="100000"/>
              </a:lnSpc>
              <a:spcBef>
                <a:spcPts val="1600"/>
              </a:spcBef>
              <a:buNone/>
            </a:pPr>
            <a:r>
              <a:rPr lang="en-US" sz="3200" dirty="0"/>
              <a:t>Tips for Success </a:t>
            </a:r>
          </a:p>
        </p:txBody>
      </p:sp>
      <p:sp>
        <p:nvSpPr>
          <p:cNvPr id="8" name="Content Placeholder 2">
            <a:extLst>
              <a:ext uri="{FF2B5EF4-FFF2-40B4-BE49-F238E27FC236}">
                <a16:creationId xmlns:a16="http://schemas.microsoft.com/office/drawing/2014/main" id="{0F145A76-26CF-C2A7-3C60-A33158A81E92}"/>
              </a:ext>
            </a:extLst>
          </p:cNvPr>
          <p:cNvSpPr txBox="1">
            <a:spLocks/>
          </p:cNvSpPr>
          <p:nvPr/>
        </p:nvSpPr>
        <p:spPr>
          <a:xfrm>
            <a:off x="737590" y="4713788"/>
            <a:ext cx="2628801" cy="1998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t>Use your full legal name (not a nickname) on all official University paperwork. </a:t>
            </a:r>
          </a:p>
        </p:txBody>
      </p:sp>
      <p:sp>
        <p:nvSpPr>
          <p:cNvPr id="10" name="Content Placeholder 2">
            <a:extLst>
              <a:ext uri="{FF2B5EF4-FFF2-40B4-BE49-F238E27FC236}">
                <a16:creationId xmlns:a16="http://schemas.microsoft.com/office/drawing/2014/main" id="{282D02E3-42A1-3E12-CE05-059D32300D2D}"/>
              </a:ext>
            </a:extLst>
          </p:cNvPr>
          <p:cNvSpPr txBox="1">
            <a:spLocks/>
          </p:cNvSpPr>
          <p:nvPr/>
        </p:nvSpPr>
        <p:spPr>
          <a:xfrm>
            <a:off x="3709718" y="4697567"/>
            <a:ext cx="2223123" cy="195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000" dirty="0"/>
              <a:t>Use your </a:t>
            </a:r>
            <a:r>
              <a:rPr lang="en-US" sz="2000" dirty="0" err="1"/>
              <a:t>EagleConnect</a:t>
            </a:r>
            <a:r>
              <a:rPr lang="en-US" sz="2000" dirty="0"/>
              <a:t> email address when communicating with UNT faculty and staff. </a:t>
            </a:r>
          </a:p>
        </p:txBody>
      </p:sp>
      <p:sp>
        <p:nvSpPr>
          <p:cNvPr id="11" name="Oval 10">
            <a:extLst>
              <a:ext uri="{FF2B5EF4-FFF2-40B4-BE49-F238E27FC236}">
                <a16:creationId xmlns:a16="http://schemas.microsoft.com/office/drawing/2014/main" id="{D6FDCAA5-8A15-F64F-B9FF-691C4B616A19}"/>
              </a:ext>
            </a:extLst>
          </p:cNvPr>
          <p:cNvSpPr/>
          <p:nvPr/>
        </p:nvSpPr>
        <p:spPr>
          <a:xfrm>
            <a:off x="805154" y="3614346"/>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2" name="Oval 11">
            <a:extLst>
              <a:ext uri="{FF2B5EF4-FFF2-40B4-BE49-F238E27FC236}">
                <a16:creationId xmlns:a16="http://schemas.microsoft.com/office/drawing/2014/main" id="{85E9BD9D-9ECF-5A37-6FF5-D6DECFFE6BFA}"/>
              </a:ext>
            </a:extLst>
          </p:cNvPr>
          <p:cNvSpPr/>
          <p:nvPr/>
        </p:nvSpPr>
        <p:spPr>
          <a:xfrm>
            <a:off x="3769261" y="3614346"/>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3" name="Oval 12">
            <a:extLst>
              <a:ext uri="{FF2B5EF4-FFF2-40B4-BE49-F238E27FC236}">
                <a16:creationId xmlns:a16="http://schemas.microsoft.com/office/drawing/2014/main" id="{34A64822-586D-DE83-DAFA-FE3E7BC949B7}"/>
              </a:ext>
            </a:extLst>
          </p:cNvPr>
          <p:cNvSpPr/>
          <p:nvPr/>
        </p:nvSpPr>
        <p:spPr>
          <a:xfrm>
            <a:off x="6588147" y="361434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14" name="Content Placeholder 2">
            <a:extLst>
              <a:ext uri="{FF2B5EF4-FFF2-40B4-BE49-F238E27FC236}">
                <a16:creationId xmlns:a16="http://schemas.microsoft.com/office/drawing/2014/main" id="{EA2BF50A-CCD2-FD0C-2AA0-E01CEBB113F4}"/>
              </a:ext>
            </a:extLst>
          </p:cNvPr>
          <p:cNvSpPr txBox="1">
            <a:spLocks/>
          </p:cNvSpPr>
          <p:nvPr/>
        </p:nvSpPr>
        <p:spPr>
          <a:xfrm>
            <a:off x="6491328" y="4652746"/>
            <a:ext cx="2372980" cy="2060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t>Include your 8-digit student ID number in any correspondence with the Graduate Studies Office. </a:t>
            </a:r>
          </a:p>
        </p:txBody>
      </p:sp>
      <p:sp>
        <p:nvSpPr>
          <p:cNvPr id="15" name="Content Placeholder 2">
            <a:extLst>
              <a:ext uri="{FF2B5EF4-FFF2-40B4-BE49-F238E27FC236}">
                <a16:creationId xmlns:a16="http://schemas.microsoft.com/office/drawing/2014/main" id="{632AE562-0327-3C9B-22D0-48C11075E635}"/>
              </a:ext>
            </a:extLst>
          </p:cNvPr>
          <p:cNvSpPr txBox="1">
            <a:spLocks/>
          </p:cNvSpPr>
          <p:nvPr/>
        </p:nvSpPr>
        <p:spPr>
          <a:xfrm>
            <a:off x="9326336" y="4652746"/>
            <a:ext cx="2192838" cy="18538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000" dirty="0"/>
              <a:t>Address faculty and staff by their titles (Dr. or Prof.) unless they invite you to do otherwise. </a:t>
            </a:r>
          </a:p>
        </p:txBody>
      </p:sp>
      <p:sp>
        <p:nvSpPr>
          <p:cNvPr id="16" name="Oval 15">
            <a:extLst>
              <a:ext uri="{FF2B5EF4-FFF2-40B4-BE49-F238E27FC236}">
                <a16:creationId xmlns:a16="http://schemas.microsoft.com/office/drawing/2014/main" id="{F5262292-EA0F-7AB6-32DB-A9DE28BE6271}"/>
              </a:ext>
            </a:extLst>
          </p:cNvPr>
          <p:cNvSpPr/>
          <p:nvPr/>
        </p:nvSpPr>
        <p:spPr>
          <a:xfrm>
            <a:off x="9326336" y="3614345"/>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266520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E63213A-14D7-2F43-B7D3-75D99BF27D80}"/>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005000D3-5BBE-E00D-34CC-856F605CCDA7}"/>
              </a:ext>
            </a:extLst>
          </p:cNvPr>
          <p:cNvPicPr>
            <a:picLocks noChangeAspect="1"/>
          </p:cNvPicPr>
          <p:nvPr/>
        </p:nvPicPr>
        <p:blipFill>
          <a:blip r:embed="rId3"/>
          <a:srcRect l="76" t="53408" r="13039"/>
          <a:stretch>
            <a:fillRect/>
          </a:stretch>
        </p:blipFill>
        <p:spPr>
          <a:xfrm>
            <a:off x="6099353" y="1234263"/>
            <a:ext cx="6092648" cy="4490958"/>
          </a:xfrm>
          <a:prstGeom prst="rect">
            <a:avLst/>
          </a:prstGeom>
        </p:spPr>
      </p:pic>
      <p:pic>
        <p:nvPicPr>
          <p:cNvPr id="10" name="Picture 9">
            <a:extLst>
              <a:ext uri="{FF2B5EF4-FFF2-40B4-BE49-F238E27FC236}">
                <a16:creationId xmlns:a16="http://schemas.microsoft.com/office/drawing/2014/main" id="{2A940074-A385-9DD9-F2E7-FFBDC39C47E5}"/>
              </a:ext>
            </a:extLst>
          </p:cNvPr>
          <p:cNvPicPr>
            <a:picLocks noChangeAspect="1"/>
          </p:cNvPicPr>
          <p:nvPr/>
        </p:nvPicPr>
        <p:blipFill>
          <a:blip r:embed="rId4"/>
          <a:stretch>
            <a:fillRect/>
          </a:stretch>
        </p:blipFill>
        <p:spPr>
          <a:xfrm>
            <a:off x="0" y="1202634"/>
            <a:ext cx="6096000" cy="4452731"/>
          </a:xfrm>
          <a:prstGeom prst="rect">
            <a:avLst/>
          </a:prstGeom>
        </p:spPr>
      </p:pic>
    </p:spTree>
    <p:extLst>
      <p:ext uri="{BB962C8B-B14F-4D97-AF65-F5344CB8AC3E}">
        <p14:creationId xmlns:p14="http://schemas.microsoft.com/office/powerpoint/2010/main" val="2050703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F73E79-3505-60EE-6503-0084E691EBB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135F520-4878-7FD0-F540-50F932031F99}"/>
              </a:ext>
            </a:extLst>
          </p:cNvPr>
          <p:cNvSpPr txBox="1">
            <a:spLocks noGrp="1"/>
          </p:cNvSpPr>
          <p:nvPr>
            <p:ph idx="1"/>
          </p:nvPr>
        </p:nvSpPr>
        <p:spPr>
          <a:xfrm>
            <a:off x="849774" y="1316338"/>
            <a:ext cx="10515600" cy="5049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More Tips for Success…</a:t>
            </a:r>
          </a:p>
          <a:p>
            <a:r>
              <a:rPr lang="en-US" sz="2400" dirty="0"/>
              <a:t>Ignore rumors. What applies to your friends might not apply to you.</a:t>
            </a:r>
          </a:p>
          <a:p>
            <a:r>
              <a:rPr lang="en-US" sz="2400" dirty="0"/>
              <a:t>Read the catalog and handbooks. Schedule advising appointments regularly to stay on track. </a:t>
            </a:r>
          </a:p>
          <a:p>
            <a:r>
              <a:rPr lang="en-US" sz="2400" dirty="0"/>
              <a:t>Follow the announcements page in Canvas and be aware of all registration and payment deadlines. </a:t>
            </a:r>
          </a:p>
          <a:p>
            <a:pPr lvl="0"/>
            <a:r>
              <a:rPr lang="en-US" sz="2400" dirty="0"/>
              <a:t>It is your responsibility to know all deadlines, including those for final degree milestones. </a:t>
            </a:r>
          </a:p>
          <a:p>
            <a:r>
              <a:rPr lang="en-US" sz="2400" dirty="0"/>
              <a:t>Use the university resources; UNT Writing Lab, Student Wellness Center, etc. Your student fees pay for this support. </a:t>
            </a:r>
          </a:p>
          <a:p>
            <a:r>
              <a:rPr lang="en-US" sz="2400" dirty="0"/>
              <a:t>First, research your question on our website. Then, reach out. </a:t>
            </a:r>
          </a:p>
          <a:p>
            <a:pPr>
              <a:lnSpc>
                <a:spcPct val="110000"/>
              </a:lnSpc>
            </a:pPr>
            <a:endParaRPr lang="en-US" dirty="0"/>
          </a:p>
        </p:txBody>
      </p:sp>
    </p:spTree>
    <p:extLst>
      <p:ext uri="{BB962C8B-B14F-4D97-AF65-F5344CB8AC3E}">
        <p14:creationId xmlns:p14="http://schemas.microsoft.com/office/powerpoint/2010/main" val="1116742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B7A53BC-AF33-5ED7-35AF-035F9D1E12B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C20936-9BDE-5531-AC79-2635DF97DB68}"/>
              </a:ext>
            </a:extLst>
          </p:cNvPr>
          <p:cNvSpPr txBox="1">
            <a:spLocks noGrp="1"/>
          </p:cNvSpPr>
          <p:nvPr>
            <p:ph idx="1"/>
          </p:nvPr>
        </p:nvSpPr>
        <p:spPr>
          <a:xfrm>
            <a:off x="849774" y="1316338"/>
            <a:ext cx="10515600" cy="5049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Academic Integrity and Honesty </a:t>
            </a:r>
          </a:p>
          <a:p>
            <a:r>
              <a:rPr lang="en-US" sz="2400" dirty="0"/>
              <a:t>Academic dishonestly: An act or instance of using/copying or closely imitating the language and thoughts of another author without proper citation/credit. </a:t>
            </a:r>
          </a:p>
          <a:p>
            <a:r>
              <a:rPr lang="en-US" sz="2400" dirty="0"/>
              <a:t>UNT has a zero-tolerance policy for academic dishonesty. </a:t>
            </a:r>
          </a:p>
          <a:p>
            <a:r>
              <a:rPr lang="en-US" sz="2400" dirty="0"/>
              <a:t>Use citations and be familiar with “fair use” for musical examples. Quick reference guide here: </a:t>
            </a:r>
            <a:r>
              <a:rPr lang="en-US" sz="2400" dirty="0">
                <a:hlinkClick r:id="rId3"/>
              </a:rPr>
              <a:t>https://guides.library.unt.edu/SCCopyright/fairuse</a:t>
            </a:r>
            <a:endParaRPr lang="en-US" sz="2400" dirty="0"/>
          </a:p>
          <a:p>
            <a:r>
              <a:rPr lang="en-US" sz="2400" dirty="0"/>
              <a:t>Use iThenticate to check your work. Always review your writing for missing citations. </a:t>
            </a:r>
          </a:p>
          <a:p>
            <a:r>
              <a:rPr lang="en-US" sz="2400" dirty="0"/>
              <a:t>Student FAQ: </a:t>
            </a:r>
            <a:r>
              <a:rPr lang="en-US" sz="2400" dirty="0">
                <a:hlinkClick r:id="rId4"/>
              </a:rPr>
              <a:t>https://vpaa.unt.edu/ss/integrity/faq-students</a:t>
            </a:r>
            <a:endParaRPr lang="en-US" sz="2400" dirty="0"/>
          </a:p>
          <a:p>
            <a:r>
              <a:rPr lang="en-US" sz="2400" dirty="0"/>
              <a:t>If you’re unsure, ask a faculty member. </a:t>
            </a:r>
          </a:p>
          <a:p>
            <a:pPr marL="0" indent="0">
              <a:lnSpc>
                <a:spcPct val="110000"/>
              </a:lnSpc>
              <a:buNone/>
            </a:pPr>
            <a:endParaRPr lang="en-US" dirty="0"/>
          </a:p>
        </p:txBody>
      </p:sp>
    </p:spTree>
    <p:extLst>
      <p:ext uri="{BB962C8B-B14F-4D97-AF65-F5344CB8AC3E}">
        <p14:creationId xmlns:p14="http://schemas.microsoft.com/office/powerpoint/2010/main" val="3514218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19A847-1FC0-994A-A7AB-318B3AFCB4CF}"/>
              </a:ext>
            </a:extLst>
          </p:cNvPr>
          <p:cNvSpPr>
            <a:spLocks noGrp="1"/>
          </p:cNvSpPr>
          <p:nvPr>
            <p:ph type="subTitle" idx="1"/>
          </p:nvPr>
        </p:nvSpPr>
        <p:spPr>
          <a:xfrm>
            <a:off x="3571187" y="4470657"/>
            <a:ext cx="5049625" cy="1169809"/>
          </a:xfrm>
        </p:spPr>
        <p:txBody>
          <a:bodyPr>
            <a:normAutofit fontScale="70000" lnSpcReduction="20000"/>
          </a:bodyPr>
          <a:lstStyle/>
          <a:p>
            <a:pPr>
              <a:spcBef>
                <a:spcPts val="1600"/>
              </a:spcBef>
            </a:pPr>
            <a:r>
              <a:rPr lang="en-US" sz="2800" dirty="0">
                <a:solidFill>
                  <a:schemeClr val="bg1"/>
                </a:solidFill>
              </a:rPr>
              <a:t>Questions?</a:t>
            </a:r>
          </a:p>
          <a:p>
            <a:pPr>
              <a:spcBef>
                <a:spcPts val="1600"/>
              </a:spcBef>
            </a:pPr>
            <a:r>
              <a:rPr lang="en-US" sz="2000" dirty="0">
                <a:solidFill>
                  <a:schemeClr val="bg1"/>
                </a:solidFill>
                <a:latin typeface="+mj-lt"/>
              </a:rPr>
              <a:t>We want you to be successful! When in doubt, reach out to our advisors or faculty for help.</a:t>
            </a:r>
          </a:p>
          <a:p>
            <a:pPr>
              <a:spcBef>
                <a:spcPts val="1600"/>
              </a:spcBef>
            </a:pPr>
            <a:r>
              <a:rPr lang="en-US" sz="2000" dirty="0">
                <a:solidFill>
                  <a:schemeClr val="bg1"/>
                </a:solidFill>
                <a:latin typeface="+mj-lt"/>
                <a:hlinkClick r:id="rId3"/>
              </a:rPr>
              <a:t>Graduate Studies FAQ page</a:t>
            </a:r>
            <a:endParaRPr lang="en-US" sz="1400" dirty="0">
              <a:solidFill>
                <a:schemeClr val="bg1"/>
              </a:solidFill>
              <a:latin typeface="+mj-lt"/>
            </a:endParaRPr>
          </a:p>
        </p:txBody>
      </p:sp>
    </p:spTree>
    <p:extLst>
      <p:ext uri="{BB962C8B-B14F-4D97-AF65-F5344CB8AC3E}">
        <p14:creationId xmlns:p14="http://schemas.microsoft.com/office/powerpoint/2010/main" val="171593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E1FBB3-FEB5-7F6D-3326-4F15EF0FDD90}"/>
              </a:ext>
            </a:extLst>
          </p:cNvPr>
          <p:cNvPicPr>
            <a:picLocks noChangeAspect="1"/>
          </p:cNvPicPr>
          <p:nvPr/>
        </p:nvPicPr>
        <p:blipFill>
          <a:blip r:embed="rId3"/>
          <a:srcRect t="5603" b="5607"/>
          <a:stretch>
            <a:fillRect/>
          </a:stretch>
        </p:blipFill>
        <p:spPr>
          <a:xfrm>
            <a:off x="-301897" y="1229619"/>
            <a:ext cx="6599420" cy="4541215"/>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8" name="Picture 2" descr="No photo description available.">
            <a:extLst>
              <a:ext uri="{FF2B5EF4-FFF2-40B4-BE49-F238E27FC236}">
                <a16:creationId xmlns:a16="http://schemas.microsoft.com/office/drawing/2014/main" id="{502E045B-96C5-8490-C5EC-DCD8D5958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271" b="2"/>
          <a:stretch>
            <a:fillRect/>
          </a:stretch>
        </p:blipFill>
        <p:spPr bwMode="auto">
          <a:xfrm>
            <a:off x="6297523" y="1229619"/>
            <a:ext cx="6599420" cy="4475928"/>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A7B1894-0A3E-B04C-3847-BD083C25BA37}"/>
              </a:ext>
            </a:extLst>
          </p:cNvPr>
          <p:cNvSpPr txBox="1"/>
          <p:nvPr/>
        </p:nvSpPr>
        <p:spPr>
          <a:xfrm>
            <a:off x="364680" y="5799090"/>
            <a:ext cx="7822141" cy="1015663"/>
          </a:xfrm>
          <a:prstGeom prst="rect">
            <a:avLst/>
          </a:prstGeom>
          <a:noFill/>
        </p:spPr>
        <p:txBody>
          <a:bodyPr wrap="none" rtlCol="0">
            <a:spAutoFit/>
          </a:bodyPr>
          <a:lstStyle/>
          <a:p>
            <a:r>
              <a:rPr lang="en-US" sz="3600" dirty="0"/>
              <a:t>Graduate Studies Office</a:t>
            </a:r>
          </a:p>
          <a:p>
            <a:r>
              <a:rPr lang="en-US" sz="2400" dirty="0"/>
              <a:t>Located in Chilton Hall 211 (across from Main Music Building)</a:t>
            </a:r>
          </a:p>
        </p:txBody>
      </p:sp>
    </p:spTree>
    <p:extLst>
      <p:ext uri="{BB962C8B-B14F-4D97-AF65-F5344CB8AC3E}">
        <p14:creationId xmlns:p14="http://schemas.microsoft.com/office/powerpoint/2010/main" val="127875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B1086-1365-B942-BFE2-A2552509A3D9}"/>
              </a:ext>
            </a:extLst>
          </p:cNvPr>
          <p:cNvSpPr>
            <a:spLocks noGrp="1"/>
          </p:cNvSpPr>
          <p:nvPr>
            <p:ph idx="1"/>
          </p:nvPr>
        </p:nvSpPr>
        <p:spPr>
          <a:xfrm>
            <a:off x="805154" y="1635164"/>
            <a:ext cx="4573669" cy="1678192"/>
          </a:xfrm>
        </p:spPr>
        <p:txBody>
          <a:bodyPr>
            <a:normAutofit/>
          </a:bodyPr>
          <a:lstStyle/>
          <a:p>
            <a:pPr marL="0" indent="0">
              <a:lnSpc>
                <a:spcPct val="100000"/>
              </a:lnSpc>
              <a:spcBef>
                <a:spcPts val="1600"/>
              </a:spcBef>
              <a:buNone/>
            </a:pPr>
            <a:r>
              <a:rPr lang="en-US" dirty="0"/>
              <a:t>Contact Us</a:t>
            </a:r>
          </a:p>
        </p:txBody>
      </p:sp>
      <p:sp>
        <p:nvSpPr>
          <p:cNvPr id="8" name="Content Placeholder 2">
            <a:extLst>
              <a:ext uri="{FF2B5EF4-FFF2-40B4-BE49-F238E27FC236}">
                <a16:creationId xmlns:a16="http://schemas.microsoft.com/office/drawing/2014/main" id="{6EDEB431-C795-8648-B0E3-F2A94D9A215A}"/>
              </a:ext>
            </a:extLst>
          </p:cNvPr>
          <p:cNvSpPr txBox="1">
            <a:spLocks/>
          </p:cNvSpPr>
          <p:nvPr/>
        </p:nvSpPr>
        <p:spPr>
          <a:xfrm>
            <a:off x="737590" y="4713788"/>
            <a:ext cx="2628801" cy="1998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b="1" dirty="0"/>
              <a:t>Website</a:t>
            </a:r>
          </a:p>
          <a:p>
            <a:pPr marL="0" indent="0">
              <a:lnSpc>
                <a:spcPct val="110000"/>
              </a:lnSpc>
              <a:spcBef>
                <a:spcPts val="0"/>
              </a:spcBef>
              <a:buFont typeface="Arial" panose="020B0604020202020204" pitchFamily="34" charset="0"/>
              <a:buNone/>
            </a:pPr>
            <a:r>
              <a:rPr lang="en-US" sz="1800" dirty="0" err="1">
                <a:hlinkClick r:id="rId3"/>
              </a:rPr>
              <a:t>music.unt.edu</a:t>
            </a:r>
            <a:r>
              <a:rPr lang="en-US" sz="1800" dirty="0">
                <a:hlinkClick r:id="rId3"/>
              </a:rPr>
              <a:t>/graduate-studies</a:t>
            </a:r>
            <a:endParaRPr lang="en-US" sz="2000" dirty="0">
              <a:solidFill>
                <a:schemeClr val="bg1"/>
              </a:solidFill>
            </a:endParaRPr>
          </a:p>
        </p:txBody>
      </p:sp>
      <p:sp>
        <p:nvSpPr>
          <p:cNvPr id="10" name="Content Placeholder 2">
            <a:extLst>
              <a:ext uri="{FF2B5EF4-FFF2-40B4-BE49-F238E27FC236}">
                <a16:creationId xmlns:a16="http://schemas.microsoft.com/office/drawing/2014/main" id="{6D806C60-4FCF-094B-BC96-A036DF6822E9}"/>
              </a:ext>
            </a:extLst>
          </p:cNvPr>
          <p:cNvSpPr txBox="1">
            <a:spLocks/>
          </p:cNvSpPr>
          <p:nvPr/>
        </p:nvSpPr>
        <p:spPr>
          <a:xfrm>
            <a:off x="3709718" y="4697567"/>
            <a:ext cx="2223123" cy="195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b="1" dirty="0"/>
              <a:t>E-mail</a:t>
            </a:r>
          </a:p>
          <a:p>
            <a:pPr marL="0" indent="0">
              <a:lnSpc>
                <a:spcPct val="110000"/>
              </a:lnSpc>
              <a:spcBef>
                <a:spcPts val="0"/>
              </a:spcBef>
              <a:buFont typeface="Arial" panose="020B0604020202020204" pitchFamily="34" charset="0"/>
              <a:buNone/>
            </a:pPr>
            <a:r>
              <a:rPr lang="en-US" sz="1800" dirty="0" err="1"/>
              <a:t>music.grad@unt.edu</a:t>
            </a:r>
            <a:endParaRPr lang="en-US" sz="1800" dirty="0">
              <a:solidFill>
                <a:schemeClr val="bg1"/>
              </a:solidFill>
            </a:endParaRPr>
          </a:p>
        </p:txBody>
      </p:sp>
      <p:sp>
        <p:nvSpPr>
          <p:cNvPr id="11" name="Oval 10">
            <a:extLst>
              <a:ext uri="{FF2B5EF4-FFF2-40B4-BE49-F238E27FC236}">
                <a16:creationId xmlns:a16="http://schemas.microsoft.com/office/drawing/2014/main" id="{D1B8B1EA-02C5-204A-8A0E-C334EF092392}"/>
              </a:ext>
            </a:extLst>
          </p:cNvPr>
          <p:cNvSpPr/>
          <p:nvPr/>
        </p:nvSpPr>
        <p:spPr>
          <a:xfrm>
            <a:off x="805154" y="3614346"/>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2" name="Oval 11">
            <a:extLst>
              <a:ext uri="{FF2B5EF4-FFF2-40B4-BE49-F238E27FC236}">
                <a16:creationId xmlns:a16="http://schemas.microsoft.com/office/drawing/2014/main" id="{B91887BB-75AC-A843-802B-6EE0D49FB148}"/>
              </a:ext>
            </a:extLst>
          </p:cNvPr>
          <p:cNvSpPr/>
          <p:nvPr/>
        </p:nvSpPr>
        <p:spPr>
          <a:xfrm>
            <a:off x="3769261" y="3614346"/>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3" name="Oval 12">
            <a:extLst>
              <a:ext uri="{FF2B5EF4-FFF2-40B4-BE49-F238E27FC236}">
                <a16:creationId xmlns:a16="http://schemas.microsoft.com/office/drawing/2014/main" id="{A1C0BC98-1DEE-6F4A-AEA0-A2D05B9FF772}"/>
              </a:ext>
            </a:extLst>
          </p:cNvPr>
          <p:cNvSpPr/>
          <p:nvPr/>
        </p:nvSpPr>
        <p:spPr>
          <a:xfrm>
            <a:off x="6588147" y="361434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14" name="Content Placeholder 2">
            <a:extLst>
              <a:ext uri="{FF2B5EF4-FFF2-40B4-BE49-F238E27FC236}">
                <a16:creationId xmlns:a16="http://schemas.microsoft.com/office/drawing/2014/main" id="{BA14EC62-7214-F442-9F0F-11CCF391DAA9}"/>
              </a:ext>
            </a:extLst>
          </p:cNvPr>
          <p:cNvSpPr txBox="1">
            <a:spLocks/>
          </p:cNvSpPr>
          <p:nvPr/>
        </p:nvSpPr>
        <p:spPr>
          <a:xfrm>
            <a:off x="6491328" y="4652746"/>
            <a:ext cx="2372980" cy="206002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3000" b="1" dirty="0"/>
              <a:t>Grad Studies Office</a:t>
            </a:r>
          </a:p>
          <a:p>
            <a:pPr>
              <a:lnSpc>
                <a:spcPct val="110000"/>
              </a:lnSpc>
              <a:spcBef>
                <a:spcPts val="0"/>
              </a:spcBef>
            </a:pPr>
            <a:r>
              <a:rPr lang="en-US" sz="1400" dirty="0"/>
              <a:t>Dr. Jaymee Haefner, Director of Graduate Studies</a:t>
            </a:r>
          </a:p>
          <a:p>
            <a:pPr>
              <a:lnSpc>
                <a:spcPct val="110000"/>
              </a:lnSpc>
              <a:spcBef>
                <a:spcPts val="0"/>
              </a:spcBef>
            </a:pPr>
            <a:r>
              <a:rPr lang="en-US" sz="1400" dirty="0"/>
              <a:t>Dr. Colleen Conlon, Senior Graduate Academic Counselor</a:t>
            </a:r>
          </a:p>
          <a:p>
            <a:pPr>
              <a:lnSpc>
                <a:spcPct val="110000"/>
              </a:lnSpc>
              <a:spcBef>
                <a:spcPts val="0"/>
              </a:spcBef>
            </a:pPr>
            <a:r>
              <a:rPr lang="en-US" sz="1400" dirty="0"/>
              <a:t>Dr. Caden Ridge, Graduate Academic Counselor</a:t>
            </a:r>
          </a:p>
          <a:p>
            <a:pPr>
              <a:lnSpc>
                <a:spcPct val="110000"/>
              </a:lnSpc>
              <a:spcBef>
                <a:spcPts val="0"/>
              </a:spcBef>
            </a:pPr>
            <a:r>
              <a:rPr lang="en-US" sz="1400" dirty="0"/>
              <a:t>Katy Kinard, Administrative Coordinator for Scholarships &amp; Awards  </a:t>
            </a:r>
          </a:p>
        </p:txBody>
      </p:sp>
      <p:sp>
        <p:nvSpPr>
          <p:cNvPr id="15" name="Content Placeholder 2">
            <a:extLst>
              <a:ext uri="{FF2B5EF4-FFF2-40B4-BE49-F238E27FC236}">
                <a16:creationId xmlns:a16="http://schemas.microsoft.com/office/drawing/2014/main" id="{6D5DF466-C320-804F-B16B-B9E1812DF059}"/>
              </a:ext>
            </a:extLst>
          </p:cNvPr>
          <p:cNvSpPr txBox="1">
            <a:spLocks/>
          </p:cNvSpPr>
          <p:nvPr/>
        </p:nvSpPr>
        <p:spPr>
          <a:xfrm>
            <a:off x="9326336" y="4652746"/>
            <a:ext cx="2192838" cy="18538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b="1" dirty="0"/>
              <a:t>Reminder</a:t>
            </a:r>
          </a:p>
          <a:p>
            <a:pPr marL="0" indent="0">
              <a:lnSpc>
                <a:spcPct val="110000"/>
              </a:lnSpc>
              <a:spcBef>
                <a:spcPts val="0"/>
              </a:spcBef>
              <a:buFont typeface="Arial" panose="020B0604020202020204" pitchFamily="34" charset="0"/>
              <a:buNone/>
            </a:pPr>
            <a:r>
              <a:rPr lang="en-US" sz="1800" dirty="0"/>
              <a:t>Graduate students must use their UNT email address for all UNT-related correspondence. </a:t>
            </a:r>
            <a:endParaRPr lang="en-US" sz="1800" dirty="0">
              <a:solidFill>
                <a:schemeClr val="bg1"/>
              </a:solidFill>
            </a:endParaRPr>
          </a:p>
        </p:txBody>
      </p:sp>
      <p:sp>
        <p:nvSpPr>
          <p:cNvPr id="16" name="Oval 15">
            <a:extLst>
              <a:ext uri="{FF2B5EF4-FFF2-40B4-BE49-F238E27FC236}">
                <a16:creationId xmlns:a16="http://schemas.microsoft.com/office/drawing/2014/main" id="{BFFF1A65-A659-FA48-A8AA-114FB2AAB590}"/>
              </a:ext>
            </a:extLst>
          </p:cNvPr>
          <p:cNvSpPr/>
          <p:nvPr/>
        </p:nvSpPr>
        <p:spPr>
          <a:xfrm>
            <a:off x="9326336" y="3614345"/>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351550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B1086-1365-B942-BFE2-A2552509A3D9}"/>
              </a:ext>
            </a:extLst>
          </p:cNvPr>
          <p:cNvSpPr>
            <a:spLocks noGrp="1"/>
          </p:cNvSpPr>
          <p:nvPr>
            <p:ph idx="1"/>
          </p:nvPr>
        </p:nvSpPr>
        <p:spPr>
          <a:xfrm>
            <a:off x="805155" y="2033196"/>
            <a:ext cx="4451124" cy="3129699"/>
          </a:xfrm>
        </p:spPr>
        <p:txBody>
          <a:bodyPr>
            <a:normAutofit/>
          </a:bodyPr>
          <a:lstStyle/>
          <a:p>
            <a:pPr marL="0" indent="0">
              <a:lnSpc>
                <a:spcPct val="100000"/>
              </a:lnSpc>
              <a:spcBef>
                <a:spcPts val="1600"/>
              </a:spcBef>
              <a:buNone/>
            </a:pPr>
            <a:r>
              <a:rPr lang="en-US" sz="4000" dirty="0">
                <a:solidFill>
                  <a:schemeClr val="bg1"/>
                </a:solidFill>
              </a:rPr>
              <a:t>Our Homepage</a:t>
            </a:r>
          </a:p>
          <a:p>
            <a:pPr marL="0" indent="0">
              <a:buNone/>
            </a:pPr>
            <a:r>
              <a:rPr lang="en-US" sz="2000" dirty="0">
                <a:solidFill>
                  <a:schemeClr val="bg1"/>
                </a:solidFill>
              </a:rPr>
              <a:t>The Graduate Studies website hosts a variety of useful information and resources such as handbooks, degree plans, polices, procedures, forms, and more. </a:t>
            </a:r>
          </a:p>
        </p:txBody>
      </p:sp>
      <p:pic>
        <p:nvPicPr>
          <p:cNvPr id="4" name="Picture 3">
            <a:extLst>
              <a:ext uri="{FF2B5EF4-FFF2-40B4-BE49-F238E27FC236}">
                <a16:creationId xmlns:a16="http://schemas.microsoft.com/office/drawing/2014/main" id="{A1854F0A-C2EC-24F2-418C-60D999F48792}"/>
              </a:ext>
            </a:extLst>
          </p:cNvPr>
          <p:cNvPicPr>
            <a:picLocks noChangeAspect="1"/>
          </p:cNvPicPr>
          <p:nvPr/>
        </p:nvPicPr>
        <p:blipFill>
          <a:blip r:embed="rId3"/>
          <a:srcRect t="9832" b="15642"/>
          <a:stretch>
            <a:fillRect/>
          </a:stretch>
        </p:blipFill>
        <p:spPr>
          <a:xfrm>
            <a:off x="5956300" y="1225899"/>
            <a:ext cx="6235700" cy="4401178"/>
          </a:xfrm>
          <a:prstGeom prst="rect">
            <a:avLst/>
          </a:prstGeom>
        </p:spPr>
      </p:pic>
    </p:spTree>
    <p:extLst>
      <p:ext uri="{BB962C8B-B14F-4D97-AF65-F5344CB8AC3E}">
        <p14:creationId xmlns:p14="http://schemas.microsoft.com/office/powerpoint/2010/main" val="281774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867470-AFFC-F4C4-C79F-B5E397EC28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628E6-DBAF-1F77-6A1E-88D7DB9EB873}"/>
              </a:ext>
            </a:extLst>
          </p:cNvPr>
          <p:cNvSpPr>
            <a:spLocks noGrp="1"/>
          </p:cNvSpPr>
          <p:nvPr>
            <p:ph idx="1"/>
          </p:nvPr>
        </p:nvSpPr>
        <p:spPr>
          <a:xfrm>
            <a:off x="805155" y="2033196"/>
            <a:ext cx="4451124" cy="3129699"/>
          </a:xfrm>
        </p:spPr>
        <p:txBody>
          <a:bodyPr>
            <a:normAutofit lnSpcReduction="10000"/>
          </a:bodyPr>
          <a:lstStyle/>
          <a:p>
            <a:pPr marL="0" indent="0">
              <a:lnSpc>
                <a:spcPct val="100000"/>
              </a:lnSpc>
              <a:spcBef>
                <a:spcPts val="1600"/>
              </a:spcBef>
              <a:buNone/>
            </a:pPr>
            <a:r>
              <a:rPr lang="en-US" sz="4400" dirty="0">
                <a:solidFill>
                  <a:schemeClr val="bg1"/>
                </a:solidFill>
              </a:rPr>
              <a:t>Finding you degree plan and handbook…</a:t>
            </a:r>
          </a:p>
          <a:p>
            <a:pPr marL="0" indent="0">
              <a:lnSpc>
                <a:spcPct val="100000"/>
              </a:lnSpc>
              <a:spcBef>
                <a:spcPts val="1600"/>
              </a:spcBef>
              <a:buNone/>
            </a:pPr>
            <a:r>
              <a:rPr lang="en-US" sz="2400" dirty="0">
                <a:solidFill>
                  <a:schemeClr val="bg1"/>
                </a:solidFill>
              </a:rPr>
              <a:t>From the Grad Studies Homepage, select “For Current Students” then “Degree Programs”</a:t>
            </a:r>
          </a:p>
        </p:txBody>
      </p:sp>
      <p:pic>
        <p:nvPicPr>
          <p:cNvPr id="2" name="Picture 1">
            <a:extLst>
              <a:ext uri="{FF2B5EF4-FFF2-40B4-BE49-F238E27FC236}">
                <a16:creationId xmlns:a16="http://schemas.microsoft.com/office/drawing/2014/main" id="{8DEDCD6E-02FC-B9E9-8C24-7EF283B22036}"/>
              </a:ext>
            </a:extLst>
          </p:cNvPr>
          <p:cNvPicPr>
            <a:picLocks noChangeAspect="1"/>
          </p:cNvPicPr>
          <p:nvPr/>
        </p:nvPicPr>
        <p:blipFill>
          <a:blip r:embed="rId3"/>
          <a:srcRect t="13279"/>
          <a:stretch>
            <a:fillRect/>
          </a:stretch>
        </p:blipFill>
        <p:spPr>
          <a:xfrm>
            <a:off x="5930900" y="1245995"/>
            <a:ext cx="6261100" cy="4372359"/>
          </a:xfrm>
          <a:prstGeom prst="rect">
            <a:avLst/>
          </a:prstGeom>
        </p:spPr>
      </p:pic>
    </p:spTree>
    <p:extLst>
      <p:ext uri="{BB962C8B-B14F-4D97-AF65-F5344CB8AC3E}">
        <p14:creationId xmlns:p14="http://schemas.microsoft.com/office/powerpoint/2010/main" val="68819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FA8008-AB72-7F1B-17D9-4EAAAD9BF45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0B5E7C7-F998-1DD2-9B27-9A476538848E}"/>
              </a:ext>
            </a:extLst>
          </p:cNvPr>
          <p:cNvPicPr>
            <a:picLocks noChangeAspect="1"/>
          </p:cNvPicPr>
          <p:nvPr/>
        </p:nvPicPr>
        <p:blipFill>
          <a:blip r:embed="rId3"/>
          <a:srcRect t="17365" b="8569"/>
          <a:stretch>
            <a:fillRect/>
          </a:stretch>
        </p:blipFill>
        <p:spPr>
          <a:xfrm>
            <a:off x="6011654" y="1235947"/>
            <a:ext cx="6193598" cy="4401178"/>
          </a:xfrm>
          <a:prstGeom prst="rect">
            <a:avLst/>
          </a:prstGeom>
        </p:spPr>
      </p:pic>
      <p:sp>
        <p:nvSpPr>
          <p:cNvPr id="4" name="TextBox 3">
            <a:extLst>
              <a:ext uri="{FF2B5EF4-FFF2-40B4-BE49-F238E27FC236}">
                <a16:creationId xmlns:a16="http://schemas.microsoft.com/office/drawing/2014/main" id="{C31F3354-E3D6-EECE-2249-A5EA0BEDF637}"/>
              </a:ext>
            </a:extLst>
          </p:cNvPr>
          <p:cNvSpPr txBox="1"/>
          <p:nvPr/>
        </p:nvSpPr>
        <p:spPr>
          <a:xfrm>
            <a:off x="388499" y="1833076"/>
            <a:ext cx="5399352" cy="2759730"/>
          </a:xfrm>
          <a:prstGeom prst="rect">
            <a:avLst/>
          </a:prstGeom>
          <a:noFill/>
        </p:spPr>
        <p:txBody>
          <a:bodyPr wrap="square">
            <a:spAutoFit/>
          </a:bodyPr>
          <a:lstStyle/>
          <a:p>
            <a:pPr marL="0" indent="0">
              <a:lnSpc>
                <a:spcPct val="100000"/>
              </a:lnSpc>
              <a:spcBef>
                <a:spcPts val="1600"/>
              </a:spcBef>
              <a:buNone/>
            </a:pPr>
            <a:r>
              <a:rPr lang="en-US" sz="4400" dirty="0">
                <a:solidFill>
                  <a:schemeClr val="bg1"/>
                </a:solidFill>
              </a:rPr>
              <a:t>Selecting your degree plan…</a:t>
            </a:r>
          </a:p>
          <a:p>
            <a:pPr marL="0" indent="0">
              <a:lnSpc>
                <a:spcPct val="100000"/>
              </a:lnSpc>
              <a:spcBef>
                <a:spcPts val="1600"/>
              </a:spcBef>
              <a:buNone/>
            </a:pPr>
            <a:r>
              <a:rPr lang="en-US" sz="2400" dirty="0">
                <a:solidFill>
                  <a:schemeClr val="bg1"/>
                </a:solidFill>
              </a:rPr>
              <a:t>Select your degree plan from the drop-down menu. Your degree plan and handbook will be there. </a:t>
            </a:r>
          </a:p>
        </p:txBody>
      </p:sp>
    </p:spTree>
    <p:extLst>
      <p:ext uri="{BB962C8B-B14F-4D97-AF65-F5344CB8AC3E}">
        <p14:creationId xmlns:p14="http://schemas.microsoft.com/office/powerpoint/2010/main" val="358611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380123-931A-444B-0E20-6D443AEDC5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903C7-A95C-31CE-27CA-0D89DB478BD1}"/>
              </a:ext>
            </a:extLst>
          </p:cNvPr>
          <p:cNvSpPr>
            <a:spLocks noGrp="1"/>
          </p:cNvSpPr>
          <p:nvPr>
            <p:ph idx="1"/>
          </p:nvPr>
        </p:nvSpPr>
        <p:spPr>
          <a:xfrm>
            <a:off x="805154" y="1635164"/>
            <a:ext cx="4573669" cy="1678192"/>
          </a:xfrm>
        </p:spPr>
        <p:txBody>
          <a:bodyPr>
            <a:normAutofit fontScale="92500"/>
          </a:bodyPr>
          <a:lstStyle/>
          <a:p>
            <a:pPr marL="0" indent="0">
              <a:lnSpc>
                <a:spcPct val="100000"/>
              </a:lnSpc>
              <a:spcBef>
                <a:spcPts val="1600"/>
              </a:spcBef>
              <a:buNone/>
            </a:pPr>
            <a:r>
              <a:rPr lang="en-US" sz="5400" dirty="0"/>
              <a:t>Forms</a:t>
            </a:r>
          </a:p>
          <a:p>
            <a:pPr marL="0" indent="0">
              <a:lnSpc>
                <a:spcPct val="100000"/>
              </a:lnSpc>
              <a:spcBef>
                <a:spcPts val="1600"/>
              </a:spcBef>
              <a:buNone/>
            </a:pPr>
            <a:r>
              <a:rPr lang="en-US" sz="2400" dirty="0"/>
              <a:t>Degree Plans and Committee Forms</a:t>
            </a:r>
          </a:p>
        </p:txBody>
      </p:sp>
      <p:sp>
        <p:nvSpPr>
          <p:cNvPr id="8" name="Content Placeholder 2">
            <a:extLst>
              <a:ext uri="{FF2B5EF4-FFF2-40B4-BE49-F238E27FC236}">
                <a16:creationId xmlns:a16="http://schemas.microsoft.com/office/drawing/2014/main" id="{B276B1F0-D448-18E5-0ADB-FB5C4665F7D3}"/>
              </a:ext>
            </a:extLst>
          </p:cNvPr>
          <p:cNvSpPr txBox="1">
            <a:spLocks/>
          </p:cNvSpPr>
          <p:nvPr/>
        </p:nvSpPr>
        <p:spPr>
          <a:xfrm>
            <a:off x="737590" y="4713788"/>
            <a:ext cx="2628801" cy="1998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000" dirty="0"/>
              <a:t>A signed contract filed in consultation with your major professor and related field professor. </a:t>
            </a:r>
            <a:endParaRPr lang="en-US" sz="2000" dirty="0">
              <a:solidFill>
                <a:schemeClr val="bg1"/>
              </a:solidFill>
            </a:endParaRPr>
          </a:p>
        </p:txBody>
      </p:sp>
      <p:sp>
        <p:nvSpPr>
          <p:cNvPr id="10" name="Content Placeholder 2">
            <a:extLst>
              <a:ext uri="{FF2B5EF4-FFF2-40B4-BE49-F238E27FC236}">
                <a16:creationId xmlns:a16="http://schemas.microsoft.com/office/drawing/2014/main" id="{90A7C6B7-FAA3-EC52-B9E0-B59C22A711BB}"/>
              </a:ext>
            </a:extLst>
          </p:cNvPr>
          <p:cNvSpPr txBox="1">
            <a:spLocks/>
          </p:cNvSpPr>
          <p:nvPr/>
        </p:nvSpPr>
        <p:spPr>
          <a:xfrm>
            <a:off x="3709718" y="4697567"/>
            <a:ext cx="2223123" cy="1954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000" dirty="0"/>
              <a:t>Identifies all the courses you will take to fulfill your degree requirements. </a:t>
            </a:r>
            <a:endParaRPr lang="en-US" sz="2000" dirty="0">
              <a:solidFill>
                <a:schemeClr val="bg1"/>
              </a:solidFill>
            </a:endParaRPr>
          </a:p>
        </p:txBody>
      </p:sp>
      <p:sp>
        <p:nvSpPr>
          <p:cNvPr id="11" name="Oval 10">
            <a:extLst>
              <a:ext uri="{FF2B5EF4-FFF2-40B4-BE49-F238E27FC236}">
                <a16:creationId xmlns:a16="http://schemas.microsoft.com/office/drawing/2014/main" id="{A2C2D4C3-90FD-8E41-8B57-1591751E0298}"/>
              </a:ext>
            </a:extLst>
          </p:cNvPr>
          <p:cNvSpPr/>
          <p:nvPr/>
        </p:nvSpPr>
        <p:spPr>
          <a:xfrm>
            <a:off x="805154" y="3614346"/>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2" name="Oval 11">
            <a:extLst>
              <a:ext uri="{FF2B5EF4-FFF2-40B4-BE49-F238E27FC236}">
                <a16:creationId xmlns:a16="http://schemas.microsoft.com/office/drawing/2014/main" id="{B740D30E-CE87-ABE2-5976-4920671F8191}"/>
              </a:ext>
            </a:extLst>
          </p:cNvPr>
          <p:cNvSpPr/>
          <p:nvPr/>
        </p:nvSpPr>
        <p:spPr>
          <a:xfrm>
            <a:off x="3769261" y="3614346"/>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3" name="Oval 12">
            <a:extLst>
              <a:ext uri="{FF2B5EF4-FFF2-40B4-BE49-F238E27FC236}">
                <a16:creationId xmlns:a16="http://schemas.microsoft.com/office/drawing/2014/main" id="{64276B85-08DF-B505-28F3-4534AC96344A}"/>
              </a:ext>
            </a:extLst>
          </p:cNvPr>
          <p:cNvSpPr/>
          <p:nvPr/>
        </p:nvSpPr>
        <p:spPr>
          <a:xfrm>
            <a:off x="6588147" y="361434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14" name="Content Placeholder 2">
            <a:extLst>
              <a:ext uri="{FF2B5EF4-FFF2-40B4-BE49-F238E27FC236}">
                <a16:creationId xmlns:a16="http://schemas.microsoft.com/office/drawing/2014/main" id="{D9D0A4C5-2CD2-9FF5-03F1-402C4FBFE6D3}"/>
              </a:ext>
            </a:extLst>
          </p:cNvPr>
          <p:cNvSpPr txBox="1">
            <a:spLocks/>
          </p:cNvSpPr>
          <p:nvPr/>
        </p:nvSpPr>
        <p:spPr>
          <a:xfrm>
            <a:off x="6491328" y="4652746"/>
            <a:ext cx="2372980" cy="2060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000" dirty="0"/>
              <a:t>You are bound to the catalog in effect when you file your degree plan, not the semester you start your degree.</a:t>
            </a:r>
          </a:p>
        </p:txBody>
      </p:sp>
      <p:sp>
        <p:nvSpPr>
          <p:cNvPr id="15" name="Content Placeholder 2">
            <a:extLst>
              <a:ext uri="{FF2B5EF4-FFF2-40B4-BE49-F238E27FC236}">
                <a16:creationId xmlns:a16="http://schemas.microsoft.com/office/drawing/2014/main" id="{51658572-66E7-E27A-7ED0-9E71FEAD5F32}"/>
              </a:ext>
            </a:extLst>
          </p:cNvPr>
          <p:cNvSpPr txBox="1">
            <a:spLocks/>
          </p:cNvSpPr>
          <p:nvPr/>
        </p:nvSpPr>
        <p:spPr>
          <a:xfrm>
            <a:off x="9326336" y="4652746"/>
            <a:ext cx="2192838" cy="18538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000" dirty="0"/>
              <a:t>File with your Advisory Committee before finishing your second semester of graduate study.  </a:t>
            </a:r>
            <a:endParaRPr lang="en-US" sz="2000" dirty="0">
              <a:solidFill>
                <a:schemeClr val="bg1"/>
              </a:solidFill>
            </a:endParaRPr>
          </a:p>
        </p:txBody>
      </p:sp>
      <p:sp>
        <p:nvSpPr>
          <p:cNvPr id="16" name="Oval 15">
            <a:extLst>
              <a:ext uri="{FF2B5EF4-FFF2-40B4-BE49-F238E27FC236}">
                <a16:creationId xmlns:a16="http://schemas.microsoft.com/office/drawing/2014/main" id="{9C11F139-0332-5AC6-57C6-18D8E4CC8A21}"/>
              </a:ext>
            </a:extLst>
          </p:cNvPr>
          <p:cNvSpPr/>
          <p:nvPr/>
        </p:nvSpPr>
        <p:spPr>
          <a:xfrm>
            <a:off x="9326336" y="3614345"/>
            <a:ext cx="742277" cy="742277"/>
          </a:xfrm>
          <a:prstGeom prst="ellipse">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136802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00ACCF6-852F-6B27-5AC0-C2F484326536}"/>
              </a:ext>
            </a:extLst>
          </p:cNvPr>
          <p:cNvCxnSpPr>
            <a:cxnSpLocks/>
          </p:cNvCxnSpPr>
          <p:nvPr/>
        </p:nvCxnSpPr>
        <p:spPr>
          <a:xfrm>
            <a:off x="5559504" y="-143189"/>
            <a:ext cx="0" cy="71443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51A786-8F5D-4C75-56CB-F6AE5C8F138F}"/>
              </a:ext>
            </a:extLst>
          </p:cNvPr>
          <p:cNvPicPr>
            <a:picLocks noChangeAspect="1"/>
          </p:cNvPicPr>
          <p:nvPr/>
        </p:nvPicPr>
        <p:blipFill>
          <a:blip r:embed="rId3"/>
          <a:srcRect b="5207"/>
          <a:stretch>
            <a:fillRect/>
          </a:stretch>
        </p:blipFill>
        <p:spPr>
          <a:xfrm>
            <a:off x="6843" y="1"/>
            <a:ext cx="5552661" cy="6858000"/>
          </a:xfrm>
          <a:prstGeom prst="rect">
            <a:avLst/>
          </a:prstGeom>
        </p:spPr>
      </p:pic>
      <p:sp>
        <p:nvSpPr>
          <p:cNvPr id="3" name="Content Placeholder 2">
            <a:extLst>
              <a:ext uri="{FF2B5EF4-FFF2-40B4-BE49-F238E27FC236}">
                <a16:creationId xmlns:a16="http://schemas.microsoft.com/office/drawing/2014/main" id="{75DB1086-1365-B942-BFE2-A2552509A3D9}"/>
              </a:ext>
            </a:extLst>
          </p:cNvPr>
          <p:cNvSpPr>
            <a:spLocks noGrp="1"/>
          </p:cNvSpPr>
          <p:nvPr>
            <p:ph idx="1"/>
          </p:nvPr>
        </p:nvSpPr>
        <p:spPr>
          <a:xfrm>
            <a:off x="5999866" y="1593069"/>
            <a:ext cx="4988810" cy="673361"/>
          </a:xfrm>
        </p:spPr>
        <p:txBody>
          <a:bodyPr>
            <a:normAutofit/>
          </a:bodyPr>
          <a:lstStyle/>
          <a:p>
            <a:pPr marL="0" indent="0">
              <a:lnSpc>
                <a:spcPct val="100000"/>
              </a:lnSpc>
              <a:spcBef>
                <a:spcPts val="2800"/>
              </a:spcBef>
              <a:buNone/>
            </a:pPr>
            <a:r>
              <a:rPr lang="en-US" sz="2200" dirty="0"/>
              <a:t>Student information goes here </a:t>
            </a:r>
            <a:endParaRPr lang="en-US" sz="2200" dirty="0">
              <a:solidFill>
                <a:schemeClr val="bg1"/>
              </a:solidFill>
            </a:endParaRPr>
          </a:p>
        </p:txBody>
      </p:sp>
      <p:sp>
        <p:nvSpPr>
          <p:cNvPr id="8" name="Content Placeholder 2">
            <a:extLst>
              <a:ext uri="{FF2B5EF4-FFF2-40B4-BE49-F238E27FC236}">
                <a16:creationId xmlns:a16="http://schemas.microsoft.com/office/drawing/2014/main" id="{DC0CA9B2-5483-B54E-8D25-6365B39A61D8}"/>
              </a:ext>
            </a:extLst>
          </p:cNvPr>
          <p:cNvSpPr txBox="1">
            <a:spLocks/>
          </p:cNvSpPr>
          <p:nvPr/>
        </p:nvSpPr>
        <p:spPr>
          <a:xfrm>
            <a:off x="5999866" y="4774076"/>
            <a:ext cx="4988810" cy="1730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200" dirty="0"/>
              <a:t>Signatures from you, your Major Professor, your Related Field Professor (if applicable), and a Graduate Advisor are required before filing with the Toulouse Graduate School. </a:t>
            </a:r>
          </a:p>
        </p:txBody>
      </p:sp>
      <p:sp>
        <p:nvSpPr>
          <p:cNvPr id="9" name="Content Placeholder 2">
            <a:extLst>
              <a:ext uri="{FF2B5EF4-FFF2-40B4-BE49-F238E27FC236}">
                <a16:creationId xmlns:a16="http://schemas.microsoft.com/office/drawing/2014/main" id="{81803BA8-8FBB-A540-B92E-0D0343B659E3}"/>
              </a:ext>
            </a:extLst>
          </p:cNvPr>
          <p:cNvSpPr txBox="1">
            <a:spLocks/>
          </p:cNvSpPr>
          <p:nvPr/>
        </p:nvSpPr>
        <p:spPr>
          <a:xfrm>
            <a:off x="5999866" y="3253656"/>
            <a:ext cx="4988810" cy="5422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sz="2400" dirty="0"/>
              <a:t>Required review courses are listed here</a:t>
            </a:r>
            <a:endParaRPr lang="en-US" sz="2400" dirty="0">
              <a:solidFill>
                <a:schemeClr val="bg1"/>
              </a:solidFill>
            </a:endParaRPr>
          </a:p>
        </p:txBody>
      </p:sp>
      <p:sp>
        <p:nvSpPr>
          <p:cNvPr id="10" name="Oval 9">
            <a:extLst>
              <a:ext uri="{FF2B5EF4-FFF2-40B4-BE49-F238E27FC236}">
                <a16:creationId xmlns:a16="http://schemas.microsoft.com/office/drawing/2014/main" id="{0FBA2BB2-6722-B840-B6DE-073A5A033831}"/>
              </a:ext>
            </a:extLst>
          </p:cNvPr>
          <p:cNvSpPr/>
          <p:nvPr/>
        </p:nvSpPr>
        <p:spPr>
          <a:xfrm>
            <a:off x="5182285" y="1455875"/>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1</a:t>
            </a:r>
          </a:p>
        </p:txBody>
      </p:sp>
      <p:sp>
        <p:nvSpPr>
          <p:cNvPr id="11" name="Oval 10">
            <a:extLst>
              <a:ext uri="{FF2B5EF4-FFF2-40B4-BE49-F238E27FC236}">
                <a16:creationId xmlns:a16="http://schemas.microsoft.com/office/drawing/2014/main" id="{532357F9-C6E5-AE48-9407-9FD201B42890}"/>
              </a:ext>
            </a:extLst>
          </p:cNvPr>
          <p:cNvSpPr/>
          <p:nvPr/>
        </p:nvSpPr>
        <p:spPr>
          <a:xfrm>
            <a:off x="5182284" y="3092620"/>
            <a:ext cx="742277" cy="742277"/>
          </a:xfrm>
          <a:prstGeom prst="ellipse">
            <a:avLst/>
          </a:prstGeom>
          <a:solidFill>
            <a:srgbClr val="007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2</a:t>
            </a:r>
          </a:p>
        </p:txBody>
      </p:sp>
      <p:sp>
        <p:nvSpPr>
          <p:cNvPr id="12" name="Oval 11">
            <a:extLst>
              <a:ext uri="{FF2B5EF4-FFF2-40B4-BE49-F238E27FC236}">
                <a16:creationId xmlns:a16="http://schemas.microsoft.com/office/drawing/2014/main" id="{A9325D3B-EF31-5A47-9503-B398AB3C1625}"/>
              </a:ext>
            </a:extLst>
          </p:cNvPr>
          <p:cNvSpPr/>
          <p:nvPr/>
        </p:nvSpPr>
        <p:spPr>
          <a:xfrm>
            <a:off x="5182283" y="4758609"/>
            <a:ext cx="742277" cy="742277"/>
          </a:xfrm>
          <a:prstGeom prst="ellipse">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000" dirty="0">
                <a:ln w="0"/>
                <a:solidFill>
                  <a:schemeClr val="bg1"/>
                </a:solidFill>
                <a:effectLst>
                  <a:outerShdw blurRad="38100" dist="19050" dir="2700000" algn="tl" rotWithShape="0">
                    <a:schemeClr val="dk1">
                      <a:alpha val="40000"/>
                    </a:schemeClr>
                  </a:outerShdw>
                </a:effectLst>
              </a:rPr>
              <a:t>3</a:t>
            </a:r>
          </a:p>
        </p:txBody>
      </p:sp>
      <p:sp>
        <p:nvSpPr>
          <p:cNvPr id="5" name="Content Placeholder 2">
            <a:extLst>
              <a:ext uri="{FF2B5EF4-FFF2-40B4-BE49-F238E27FC236}">
                <a16:creationId xmlns:a16="http://schemas.microsoft.com/office/drawing/2014/main" id="{4302737D-A2DD-34B5-B5D1-6B493FF904BE}"/>
              </a:ext>
            </a:extLst>
          </p:cNvPr>
          <p:cNvSpPr txBox="1">
            <a:spLocks/>
          </p:cNvSpPr>
          <p:nvPr/>
        </p:nvSpPr>
        <p:spPr>
          <a:xfrm>
            <a:off x="6652593" y="781378"/>
            <a:ext cx="4842721" cy="6733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800"/>
              </a:spcBef>
              <a:buFont typeface="Arial" panose="020B0604020202020204" pitchFamily="34" charset="0"/>
              <a:buNone/>
            </a:pPr>
            <a:r>
              <a:rPr lang="en-US" b="1" dirty="0"/>
              <a:t>Example of Degree Plan (front)</a:t>
            </a:r>
            <a:endParaRPr lang="en-US" b="1" dirty="0">
              <a:solidFill>
                <a:schemeClr val="bg1"/>
              </a:solidFill>
            </a:endParaRPr>
          </a:p>
        </p:txBody>
      </p:sp>
      <p:cxnSp>
        <p:nvCxnSpPr>
          <p:cNvPr id="7" name="Straight Connector 6">
            <a:extLst>
              <a:ext uri="{FF2B5EF4-FFF2-40B4-BE49-F238E27FC236}">
                <a16:creationId xmlns:a16="http://schemas.microsoft.com/office/drawing/2014/main" id="{45EA112C-ED96-DEB2-D1C6-64B3AB7C6D03}"/>
              </a:ext>
            </a:extLst>
          </p:cNvPr>
          <p:cNvCxnSpPr>
            <a:cxnSpLocks/>
          </p:cNvCxnSpPr>
          <p:nvPr/>
        </p:nvCxnSpPr>
        <p:spPr>
          <a:xfrm>
            <a:off x="5999866" y="1454739"/>
            <a:ext cx="58561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07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T_PowerPoint_Template_4" id="{F4746A60-D322-1246-94BA-69CF41C4CDFD}" vid="{12299890-D783-EC4A-82B1-94C5136BAD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4B888ECA000E418CDAA92FDB033786" ma:contentTypeVersion="12" ma:contentTypeDescription="Create a new document." ma:contentTypeScope="" ma:versionID="8d4ae94edc58c758410221ff31061ff8">
  <xsd:schema xmlns:xsd="http://www.w3.org/2001/XMLSchema" xmlns:xs="http://www.w3.org/2001/XMLSchema" xmlns:p="http://schemas.microsoft.com/office/2006/metadata/properties" xmlns:ns2="df44b75d-4c45-44ec-8d0b-c721ad5ff613" xmlns:ns3="7afbaa2a-fb22-48fd-85da-f2a49b690341" targetNamespace="http://schemas.microsoft.com/office/2006/metadata/properties" ma:root="true" ma:fieldsID="09342d2c1b541ebe146a92d864f93c88" ns2:_="" ns3:_="">
    <xsd:import namespace="df44b75d-4c45-44ec-8d0b-c721ad5ff613"/>
    <xsd:import namespace="7afbaa2a-fb22-48fd-85da-f2a49b69034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44b75d-4c45-44ec-8d0b-c721ad5ff61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fbaa2a-fb22-48fd-85da-f2a49b69034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89b78bb-56f3-4ffd-8d65-a952743fa9db}" ma:internalName="TaxCatchAll" ma:showField="CatchAllData" ma:web="7afbaa2a-fb22-48fd-85da-f2a49b690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44b75d-4c45-44ec-8d0b-c721ad5ff613">
      <Terms xmlns="http://schemas.microsoft.com/office/infopath/2007/PartnerControls"/>
    </lcf76f155ced4ddcb4097134ff3c332f>
    <TaxCatchAll xmlns="7afbaa2a-fb22-48fd-85da-f2a49b690341" xsi:nil="true"/>
  </documentManagement>
</p:properties>
</file>

<file path=customXml/itemProps1.xml><?xml version="1.0" encoding="utf-8"?>
<ds:datastoreItem xmlns:ds="http://schemas.openxmlformats.org/officeDocument/2006/customXml" ds:itemID="{5F6CEF89-8B37-464C-89A6-8286BD216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44b75d-4c45-44ec-8d0b-c721ad5ff613"/>
    <ds:schemaRef ds:uri="7afbaa2a-fb22-48fd-85da-f2a49b690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6F167C-BB1B-49E4-83D9-1684EA4D0D45}">
  <ds:schemaRefs>
    <ds:schemaRef ds:uri="http://schemas.microsoft.com/sharepoint/v3/contenttype/forms"/>
  </ds:schemaRefs>
</ds:datastoreItem>
</file>

<file path=customXml/itemProps3.xml><?xml version="1.0" encoding="utf-8"?>
<ds:datastoreItem xmlns:ds="http://schemas.openxmlformats.org/officeDocument/2006/customXml" ds:itemID="{4427C588-C04D-439D-BD3E-3B23379DA254}">
  <ds:schemaRefs>
    <ds:schemaRef ds:uri="http://schemas.microsoft.com/office/2006/metadata/properties"/>
    <ds:schemaRef ds:uri="http://schemas.microsoft.com/office/infopath/2007/PartnerControls"/>
    <ds:schemaRef ds:uri="df44b75d-4c45-44ec-8d0b-c721ad5ff613"/>
    <ds:schemaRef ds:uri="7afbaa2a-fb22-48fd-85da-f2a49b690341"/>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172</TotalTime>
  <Words>1046</Words>
  <Application>Microsoft Macintosh PowerPoint</Application>
  <PresentationFormat>Widescreen</PresentationFormat>
  <Paragraphs>135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Ridge, Caden</dc:creator>
  <cp:lastModifiedBy>Ridge, Caden</cp:lastModifiedBy>
  <cp:revision>8</cp:revision>
  <cp:lastPrinted>2019-08-23T20:58:58Z</cp:lastPrinted>
  <dcterms:created xsi:type="dcterms:W3CDTF">2025-08-04T14:04:19Z</dcterms:created>
  <dcterms:modified xsi:type="dcterms:W3CDTF">2025-08-04T18:30:07Z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0x010100554B888ECA000E418CDAA92FDB033786</vt:lpwstr>
  </property>
</Properties>
</file>